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37"/>
  </p:notesMasterIdLst>
  <p:handoutMasterIdLst>
    <p:handoutMasterId r:id="rId38"/>
  </p:handoutMasterIdLst>
  <p:sldIdLst>
    <p:sldId id="496" r:id="rId5"/>
    <p:sldId id="497" r:id="rId6"/>
    <p:sldId id="499" r:id="rId7"/>
    <p:sldId id="510" r:id="rId8"/>
    <p:sldId id="511" r:id="rId9"/>
    <p:sldId id="508" r:id="rId10"/>
    <p:sldId id="509" r:id="rId11"/>
    <p:sldId id="513" r:id="rId12"/>
    <p:sldId id="514" r:id="rId13"/>
    <p:sldId id="515" r:id="rId14"/>
    <p:sldId id="516" r:id="rId15"/>
    <p:sldId id="519" r:id="rId16"/>
    <p:sldId id="517" r:id="rId17"/>
    <p:sldId id="518" r:id="rId18"/>
    <p:sldId id="512" r:id="rId19"/>
    <p:sldId id="527" r:id="rId20"/>
    <p:sldId id="521" r:id="rId21"/>
    <p:sldId id="523" r:id="rId22"/>
    <p:sldId id="526" r:id="rId23"/>
    <p:sldId id="524" r:id="rId24"/>
    <p:sldId id="525" r:id="rId25"/>
    <p:sldId id="522" r:id="rId26"/>
    <p:sldId id="520" r:id="rId27"/>
    <p:sldId id="429" r:id="rId28"/>
    <p:sldId id="507" r:id="rId29"/>
    <p:sldId id="500" r:id="rId30"/>
    <p:sldId id="501" r:id="rId31"/>
    <p:sldId id="502" r:id="rId32"/>
    <p:sldId id="503" r:id="rId33"/>
    <p:sldId id="504" r:id="rId34"/>
    <p:sldId id="505" r:id="rId35"/>
    <p:sldId id="5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snapToGrid="0" showGuides="1">
      <p:cViewPr varScale="1">
        <p:scale>
          <a:sx n="110" d="100"/>
          <a:sy n="110" d="100"/>
        </p:scale>
        <p:origin x="552" y="108"/>
      </p:cViewPr>
      <p:guideLst>
        <p:guide orient="horz" pos="1968"/>
        <p:guide pos="3840"/>
      </p:guideLst>
    </p:cSldViewPr>
  </p:slideViewPr>
  <p:notesTextViewPr>
    <p:cViewPr>
      <p:scale>
        <a:sx n="3" d="2"/>
        <a:sy n="3" d="2"/>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846BE-51A9-4BA7-9258-ECFAE05E7F40}" type="doc">
      <dgm:prSet loTypeId="urn:microsoft.com/office/officeart/2016/7/layout/LinearArrowProcessNumbered#1" loCatId="process" qsTypeId="urn:microsoft.com/office/officeart/2005/8/quickstyle/simple1" qsCatId="simple" csTypeId="urn:microsoft.com/office/officeart/2005/8/colors/accent1_2" csCatId="accent1" phldr="1"/>
      <dgm:spPr/>
      <dgm:t>
        <a:bodyPr/>
        <a:lstStyle/>
        <a:p>
          <a:endParaRPr lang="en-US"/>
        </a:p>
      </dgm:t>
    </dgm:pt>
    <dgm:pt modelId="{D841507B-447A-43E4-A67A-78917CB1FB25}">
      <dgm:prSet custT="1"/>
      <dgm:spPr/>
      <dgm:t>
        <a:bodyPr/>
        <a:lstStyle/>
        <a:p>
          <a:r>
            <a:rPr lang="en-US" sz="1600" b="0" i="0" u="none" dirty="0"/>
            <a:t>To start a presentation, go to the Slide Show tab, and select From Beginning.</a:t>
          </a:r>
          <a:endParaRPr lang="en-US" sz="1600"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r>
            <a:rPr lang="en-US" dirty="0"/>
            <a:t>1</a:t>
          </a:r>
        </a:p>
      </dgm:t>
    </dgm:pt>
    <dgm:pt modelId="{AA8D6E5D-2291-4551-826E-2E8CD77EBBCD}">
      <dgm:prSet custT="1"/>
      <dgm:spPr/>
      <dgm:t>
        <a:bodyPr/>
        <a:lstStyle/>
        <a:p>
          <a:r>
            <a:rPr lang="en-US" sz="1600" b="0" i="0" u="none" dirty="0"/>
            <a:t>To display Presenter view, in Slide Show view, on the control bar at the bottom left select the three dots, and then Show Presenter View. </a:t>
          </a:r>
          <a:endParaRPr lang="en-US" sz="1600" dirty="0"/>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r>
            <a:rPr lang="en-US" dirty="0"/>
            <a:t>2</a:t>
          </a:r>
        </a:p>
      </dgm:t>
    </dgm:pt>
    <dgm:pt modelId="{BA0D1191-41B5-4E4E-98CA-BB121638FA27}">
      <dgm:prSet custT="1"/>
      <dgm:spPr/>
      <dgm:t>
        <a:bodyPr/>
        <a:lstStyle/>
        <a:p>
          <a:r>
            <a:rPr lang="en-US" sz="1600" b="0" i="0" u="none" dirty="0"/>
            <a:t>During your presentation, the speaker notes are visible on your monitor, but aren't visible to the audience. </a:t>
          </a:r>
          <a:endParaRPr lang="en-US" sz="1600"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r>
            <a:rPr lang="en-US" dirty="0"/>
            <a:t>3</a:t>
          </a:r>
        </a:p>
      </dgm:t>
    </dgm:pt>
    <dgm:pt modelId="{55AD6682-19A1-4F15-920E-E13D92EB312E}">
      <dgm:prSet custT="1"/>
      <dgm:spPr/>
      <dgm:t>
        <a:bodyPr/>
        <a:lstStyle/>
        <a:p>
          <a:r>
            <a:rPr lang="en-US" sz="1600" b="0" i="0" u="none" dirty="0"/>
            <a:t>The Notes pane is a box that appears below each slide. Tap it to add notes. </a:t>
          </a:r>
          <a:endParaRPr lang="en-US" sz="1600"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r>
            <a:rPr lang="en-US" dirty="0"/>
            <a:t>4</a:t>
          </a:r>
        </a:p>
      </dgm:t>
    </dgm:pt>
    <dgm:pt modelId="{1F20ABF3-642B-4EA2-9497-67153B1D953A}">
      <dgm:prSet custT="1"/>
      <dgm:spPr/>
      <dgm:t>
        <a:bodyPr/>
        <a:lstStyle/>
        <a:p>
          <a:r>
            <a:rPr lang="en-US" sz="1600" b="0" i="0" u="none" dirty="0"/>
            <a:t>If you don’t see the Notes pane or it is completely minimized, click Notes on the task bar across the bottom of the PowerPoint window. </a:t>
          </a:r>
          <a:endParaRPr lang="en-US" sz="1600"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r>
            <a:rPr lang="en-US" dirty="0"/>
            <a:t>5</a:t>
          </a:r>
        </a:p>
      </dgm:t>
    </dgm:pt>
    <dgm:pt modelId="{D9938462-A694-4D2B-BC8A-98DD7FFDFAAA}" type="pres">
      <dgm:prSet presAssocID="{98A846BE-51A9-4BA7-9258-ECFAE05E7F40}" presName="linearFlow" presStyleCnt="0">
        <dgm:presLayoutVars>
          <dgm:dir/>
          <dgm:animLvl val="lvl"/>
          <dgm:resizeHandles val="exact"/>
        </dgm:presLayoutVars>
      </dgm:prSet>
      <dgm:spPr/>
    </dgm:pt>
    <dgm:pt modelId="{94FFE4A3-717E-4FA2-B81F-868DE997CB51}" type="pres">
      <dgm:prSet presAssocID="{D841507B-447A-43E4-A67A-78917CB1FB25}" presName="compositeNode" presStyleCnt="0"/>
      <dgm:spPr/>
    </dgm:pt>
    <dgm:pt modelId="{2FD2706E-63BB-4C73-BE4B-EA498188D5A7}" type="pres">
      <dgm:prSet presAssocID="{D841507B-447A-43E4-A67A-78917CB1FB25}" presName="parTx" presStyleLbl="node1" presStyleIdx="0" presStyleCnt="0">
        <dgm:presLayoutVars>
          <dgm:chMax val="0"/>
          <dgm:chPref val="0"/>
          <dgm:bulletEnabled val="1"/>
        </dgm:presLayoutVars>
      </dgm:prSet>
      <dgm:spPr/>
    </dgm:pt>
    <dgm:pt modelId="{E04F5057-2705-42CE-BB13-967212824C65}" type="pres">
      <dgm:prSet presAssocID="{D841507B-447A-43E4-A67A-78917CB1FB25}" presName="parSh" presStyleCnt="0"/>
      <dgm:spPr/>
    </dgm:pt>
    <dgm:pt modelId="{F5142449-10A1-4278-B96C-C4ABAB189E46}" type="pres">
      <dgm:prSet presAssocID="{D841507B-447A-43E4-A67A-78917CB1FB25}" presName="lineNode" presStyleLbl="alignAccFollowNode1" presStyleIdx="0" presStyleCnt="15"/>
      <dgm:spPr/>
    </dgm:pt>
    <dgm:pt modelId="{CB784251-3D1A-453A-AC20-F2E87A36EEF3}" type="pres">
      <dgm:prSet presAssocID="{D841507B-447A-43E4-A67A-78917CB1FB25}" presName="lineArrowNode" presStyleLbl="alignAccFollowNode1" presStyleIdx="1" presStyleCnt="15"/>
      <dgm:spPr/>
    </dgm:pt>
    <dgm:pt modelId="{7D680E2B-37E7-47C5-9407-98DE51395E71}" type="pres">
      <dgm:prSet presAssocID="{8A56963F-9458-4CF1-BA11-F6B59F6693C3}" presName="sibTransNodeCircle" presStyleLbl="alignNode1" presStyleIdx="0" presStyleCnt="5">
        <dgm:presLayoutVars>
          <dgm:chMax val="0"/>
          <dgm:bulletEnabled/>
        </dgm:presLayoutVars>
      </dgm:prSet>
      <dgm:spPr/>
    </dgm:pt>
    <dgm:pt modelId="{46F5A849-A405-4ECF-B3E1-1F0C28282973}" type="pres">
      <dgm:prSet presAssocID="{8A56963F-9458-4CF1-BA11-F6B59F6693C3}" presName="spacerBetweenCircleAndCallout" presStyleCnt="0">
        <dgm:presLayoutVars/>
      </dgm:prSet>
      <dgm:spPr/>
    </dgm:pt>
    <dgm:pt modelId="{2D736B05-B42D-46EA-852B-C2BFDDD5591E}" type="pres">
      <dgm:prSet presAssocID="{D841507B-447A-43E4-A67A-78917CB1FB25}" presName="nodeText" presStyleLbl="alignAccFollowNode1" presStyleIdx="2" presStyleCnt="15">
        <dgm:presLayoutVars>
          <dgm:bulletEnabled val="1"/>
        </dgm:presLayoutVars>
      </dgm:prSet>
      <dgm:spPr/>
    </dgm:pt>
    <dgm:pt modelId="{EC099AD6-5E45-4621-B76A-90EC2958EE47}" type="pres">
      <dgm:prSet presAssocID="{8A56963F-9458-4CF1-BA11-F6B59F6693C3}" presName="sibTransComposite" presStyleCnt="0"/>
      <dgm:spPr/>
    </dgm:pt>
    <dgm:pt modelId="{96C906A6-4FF4-454D-9D77-308711C77F14}" type="pres">
      <dgm:prSet presAssocID="{AA8D6E5D-2291-4551-826E-2E8CD77EBBCD}" presName="compositeNode" presStyleCnt="0"/>
      <dgm:spPr/>
    </dgm:pt>
    <dgm:pt modelId="{B9B0B242-87C5-42E1-A677-9D146A6D3C47}" type="pres">
      <dgm:prSet presAssocID="{AA8D6E5D-2291-4551-826E-2E8CD77EBBCD}" presName="parTx" presStyleLbl="node1" presStyleIdx="0" presStyleCnt="0">
        <dgm:presLayoutVars>
          <dgm:chMax val="0"/>
          <dgm:chPref val="0"/>
          <dgm:bulletEnabled val="1"/>
        </dgm:presLayoutVars>
      </dgm:prSet>
      <dgm:spPr/>
    </dgm:pt>
    <dgm:pt modelId="{7543640C-A0F3-4583-A402-6BC392A285F8}" type="pres">
      <dgm:prSet presAssocID="{AA8D6E5D-2291-4551-826E-2E8CD77EBBCD}" presName="parSh" presStyleCnt="0"/>
      <dgm:spPr/>
    </dgm:pt>
    <dgm:pt modelId="{69403660-B91F-4F31-9188-E4F56CDF83C4}" type="pres">
      <dgm:prSet presAssocID="{AA8D6E5D-2291-4551-826E-2E8CD77EBBCD}" presName="lineNode" presStyleLbl="alignAccFollowNode1" presStyleIdx="3" presStyleCnt="15"/>
      <dgm:spPr/>
    </dgm:pt>
    <dgm:pt modelId="{443C13A9-1FDD-4FC4-A337-CF907FF0D233}" type="pres">
      <dgm:prSet presAssocID="{AA8D6E5D-2291-4551-826E-2E8CD77EBBCD}" presName="lineArrowNode" presStyleLbl="alignAccFollowNode1" presStyleIdx="4" presStyleCnt="15"/>
      <dgm:spPr/>
    </dgm:pt>
    <dgm:pt modelId="{2E0F8023-7BBB-4718-BC8F-AC65EE454DC6}" type="pres">
      <dgm:prSet presAssocID="{6D5F5307-B9A3-4224-A52C-70B5D7E58E7C}" presName="sibTransNodeCircle" presStyleLbl="alignNode1" presStyleIdx="1" presStyleCnt="5">
        <dgm:presLayoutVars>
          <dgm:chMax val="0"/>
          <dgm:bulletEnabled/>
        </dgm:presLayoutVars>
      </dgm:prSet>
      <dgm:spPr/>
    </dgm:pt>
    <dgm:pt modelId="{5704A3ED-FA26-4408-8C85-B51BD14774E8}" type="pres">
      <dgm:prSet presAssocID="{6D5F5307-B9A3-4224-A52C-70B5D7E58E7C}" presName="spacerBetweenCircleAndCallout" presStyleCnt="0">
        <dgm:presLayoutVars/>
      </dgm:prSet>
      <dgm:spPr/>
    </dgm:pt>
    <dgm:pt modelId="{C988C04E-40E3-4D68-BF18-66EFFEEF4EB2}" type="pres">
      <dgm:prSet presAssocID="{AA8D6E5D-2291-4551-826E-2E8CD77EBBCD}" presName="nodeText" presStyleLbl="alignAccFollowNode1" presStyleIdx="5" presStyleCnt="15">
        <dgm:presLayoutVars>
          <dgm:bulletEnabled val="1"/>
        </dgm:presLayoutVars>
      </dgm:prSet>
      <dgm:spPr/>
    </dgm:pt>
    <dgm:pt modelId="{B6BBB860-34CE-4234-8D3B-BDBD461D22B0}" type="pres">
      <dgm:prSet presAssocID="{6D5F5307-B9A3-4224-A52C-70B5D7E58E7C}" presName="sibTransComposite" presStyleCnt="0"/>
      <dgm:spPr/>
    </dgm:pt>
    <dgm:pt modelId="{95226D6D-DC9D-43A5-AC93-827EFF228E2A}" type="pres">
      <dgm:prSet presAssocID="{BA0D1191-41B5-4E4E-98CA-BB121638FA27}" presName="compositeNode" presStyleCnt="0"/>
      <dgm:spPr/>
    </dgm:pt>
    <dgm:pt modelId="{E45CD75C-64D3-49E1-90AB-5C892F1B60BB}" type="pres">
      <dgm:prSet presAssocID="{BA0D1191-41B5-4E4E-98CA-BB121638FA27}" presName="parTx" presStyleLbl="node1" presStyleIdx="0" presStyleCnt="0">
        <dgm:presLayoutVars>
          <dgm:chMax val="0"/>
          <dgm:chPref val="0"/>
          <dgm:bulletEnabled val="1"/>
        </dgm:presLayoutVars>
      </dgm:prSet>
      <dgm:spPr/>
    </dgm:pt>
    <dgm:pt modelId="{FEA17D8B-7307-4AC1-BA3A-35C631CF2D8B}" type="pres">
      <dgm:prSet presAssocID="{BA0D1191-41B5-4E4E-98CA-BB121638FA27}" presName="parSh" presStyleCnt="0"/>
      <dgm:spPr/>
    </dgm:pt>
    <dgm:pt modelId="{E6547311-AF0E-4FCF-BDD0-47989B866E24}" type="pres">
      <dgm:prSet presAssocID="{BA0D1191-41B5-4E4E-98CA-BB121638FA27}" presName="lineNode" presStyleLbl="alignAccFollowNode1" presStyleIdx="6" presStyleCnt="15"/>
      <dgm:spPr/>
    </dgm:pt>
    <dgm:pt modelId="{AE6DFE2B-B7F2-4F30-B659-B552E321FADD}" type="pres">
      <dgm:prSet presAssocID="{BA0D1191-41B5-4E4E-98CA-BB121638FA27}" presName="lineArrowNode" presStyleLbl="alignAccFollowNode1" presStyleIdx="7" presStyleCnt="15"/>
      <dgm:spPr/>
    </dgm:pt>
    <dgm:pt modelId="{5245C8DA-1E76-407A-B430-701BCCF29F00}" type="pres">
      <dgm:prSet presAssocID="{43A04663-B22C-4CA5-9BCF-3B42D70D691D}" presName="sibTransNodeCircle" presStyleLbl="alignNode1" presStyleIdx="2" presStyleCnt="5">
        <dgm:presLayoutVars>
          <dgm:chMax val="0"/>
          <dgm:bulletEnabled/>
        </dgm:presLayoutVars>
      </dgm:prSet>
      <dgm:spPr/>
    </dgm:pt>
    <dgm:pt modelId="{8D76F590-811B-447B-8CED-7534489F45EC}" type="pres">
      <dgm:prSet presAssocID="{43A04663-B22C-4CA5-9BCF-3B42D70D691D}" presName="spacerBetweenCircleAndCallout" presStyleCnt="0">
        <dgm:presLayoutVars/>
      </dgm:prSet>
      <dgm:spPr/>
    </dgm:pt>
    <dgm:pt modelId="{D997FB1E-CF8D-4F5C-9E93-059F85035C01}" type="pres">
      <dgm:prSet presAssocID="{BA0D1191-41B5-4E4E-98CA-BB121638FA27}" presName="nodeText" presStyleLbl="alignAccFollowNode1" presStyleIdx="8" presStyleCnt="15">
        <dgm:presLayoutVars>
          <dgm:bulletEnabled val="1"/>
        </dgm:presLayoutVars>
      </dgm:prSet>
      <dgm:spPr/>
    </dgm:pt>
    <dgm:pt modelId="{5BD921B9-FF63-486B-BBF5-5535F2AA32B5}" type="pres">
      <dgm:prSet presAssocID="{43A04663-B22C-4CA5-9BCF-3B42D70D691D}" presName="sibTransComposite" presStyleCnt="0"/>
      <dgm:spPr/>
    </dgm:pt>
    <dgm:pt modelId="{F093D1EA-1E4B-4611-A553-45F589D6189E}" type="pres">
      <dgm:prSet presAssocID="{55AD6682-19A1-4F15-920E-E13D92EB312E}" presName="compositeNode" presStyleCnt="0"/>
      <dgm:spPr/>
    </dgm:pt>
    <dgm:pt modelId="{200EAA04-D9FF-4E34-8629-9FF0013CAD96}" type="pres">
      <dgm:prSet presAssocID="{55AD6682-19A1-4F15-920E-E13D92EB312E}" presName="parTx" presStyleLbl="node1" presStyleIdx="0" presStyleCnt="0">
        <dgm:presLayoutVars>
          <dgm:chMax val="0"/>
          <dgm:chPref val="0"/>
          <dgm:bulletEnabled val="1"/>
        </dgm:presLayoutVars>
      </dgm:prSet>
      <dgm:spPr/>
    </dgm:pt>
    <dgm:pt modelId="{311144D1-3BA2-4573-AB3C-C1D2F0AEE5A2}" type="pres">
      <dgm:prSet presAssocID="{55AD6682-19A1-4F15-920E-E13D92EB312E}" presName="parSh" presStyleCnt="0"/>
      <dgm:spPr/>
    </dgm:pt>
    <dgm:pt modelId="{B301E9C0-66A8-4889-AB14-A827A90B7730}" type="pres">
      <dgm:prSet presAssocID="{55AD6682-19A1-4F15-920E-E13D92EB312E}" presName="lineNode" presStyleLbl="alignAccFollowNode1" presStyleIdx="9" presStyleCnt="15"/>
      <dgm:spPr/>
    </dgm:pt>
    <dgm:pt modelId="{C520B667-F0A6-4456-B459-83C4807E6047}" type="pres">
      <dgm:prSet presAssocID="{55AD6682-19A1-4F15-920E-E13D92EB312E}" presName="lineArrowNode" presStyleLbl="alignAccFollowNode1" presStyleIdx="10" presStyleCnt="15"/>
      <dgm:spPr/>
    </dgm:pt>
    <dgm:pt modelId="{ADD1CCE4-82A5-468F-8BC5-15D0185DBB4E}" type="pres">
      <dgm:prSet presAssocID="{6DA0DC7B-EEAC-48D5-8C2F-256705FA5618}" presName="sibTransNodeCircle" presStyleLbl="alignNode1" presStyleIdx="3" presStyleCnt="5">
        <dgm:presLayoutVars>
          <dgm:chMax val="0"/>
          <dgm:bulletEnabled/>
        </dgm:presLayoutVars>
      </dgm:prSet>
      <dgm:spPr/>
    </dgm:pt>
    <dgm:pt modelId="{C251040B-EE34-45B4-9F5D-BC733169E090}" type="pres">
      <dgm:prSet presAssocID="{6DA0DC7B-EEAC-48D5-8C2F-256705FA5618}" presName="spacerBetweenCircleAndCallout" presStyleCnt="0">
        <dgm:presLayoutVars/>
      </dgm:prSet>
      <dgm:spPr/>
    </dgm:pt>
    <dgm:pt modelId="{12E9BEA5-B7F5-4B40-9B17-6A733AF73901}" type="pres">
      <dgm:prSet presAssocID="{55AD6682-19A1-4F15-920E-E13D92EB312E}" presName="nodeText" presStyleLbl="alignAccFollowNode1" presStyleIdx="11" presStyleCnt="15">
        <dgm:presLayoutVars>
          <dgm:bulletEnabled val="1"/>
        </dgm:presLayoutVars>
      </dgm:prSet>
      <dgm:spPr/>
    </dgm:pt>
    <dgm:pt modelId="{35E6EF17-E484-4B06-BD04-1114BDD6AE49}" type="pres">
      <dgm:prSet presAssocID="{6DA0DC7B-EEAC-48D5-8C2F-256705FA5618}" presName="sibTransComposite" presStyleCnt="0"/>
      <dgm:spPr/>
    </dgm:pt>
    <dgm:pt modelId="{F191E6AC-D335-43FD-9BCC-B6410C726B8A}" type="pres">
      <dgm:prSet presAssocID="{1F20ABF3-642B-4EA2-9497-67153B1D953A}" presName="compositeNode" presStyleCnt="0"/>
      <dgm:spPr/>
    </dgm:pt>
    <dgm:pt modelId="{691B272D-AEC8-430E-936D-2AB0A64D72AE}" type="pres">
      <dgm:prSet presAssocID="{1F20ABF3-642B-4EA2-9497-67153B1D953A}" presName="parTx" presStyleLbl="node1" presStyleIdx="0" presStyleCnt="0">
        <dgm:presLayoutVars>
          <dgm:chMax val="0"/>
          <dgm:chPref val="0"/>
          <dgm:bulletEnabled val="1"/>
        </dgm:presLayoutVars>
      </dgm:prSet>
      <dgm:spPr/>
    </dgm:pt>
    <dgm:pt modelId="{00E7883D-13E0-419A-8CB6-169DF9386E10}" type="pres">
      <dgm:prSet presAssocID="{1F20ABF3-642B-4EA2-9497-67153B1D953A}" presName="parSh" presStyleCnt="0"/>
      <dgm:spPr/>
    </dgm:pt>
    <dgm:pt modelId="{98FC13F5-E633-4E1D-AC5F-6F956633F8CC}" type="pres">
      <dgm:prSet presAssocID="{1F20ABF3-642B-4EA2-9497-67153B1D953A}" presName="lineNode" presStyleLbl="alignAccFollowNode1" presStyleIdx="12" presStyleCnt="15"/>
      <dgm:spPr/>
    </dgm:pt>
    <dgm:pt modelId="{852C83FD-BB6A-41CB-BDAC-26661C8025B8}" type="pres">
      <dgm:prSet presAssocID="{1F20ABF3-642B-4EA2-9497-67153B1D953A}" presName="lineArrowNode" presStyleLbl="alignAccFollowNode1" presStyleIdx="13" presStyleCnt="15"/>
      <dgm:spPr/>
    </dgm:pt>
    <dgm:pt modelId="{A40815D7-3BD6-44D4-A32A-A6FD819154DF}" type="pres">
      <dgm:prSet presAssocID="{AC6DD392-D3D9-41A4-B130-4C271E107B19}" presName="sibTransNodeCircle" presStyleLbl="alignNode1" presStyleIdx="4" presStyleCnt="5">
        <dgm:presLayoutVars>
          <dgm:chMax val="0"/>
          <dgm:bulletEnabled/>
        </dgm:presLayoutVars>
      </dgm:prSet>
      <dgm:spPr/>
    </dgm:pt>
    <dgm:pt modelId="{13747DFA-6414-464B-A499-B8238DDAD9A2}" type="pres">
      <dgm:prSet presAssocID="{AC6DD392-D3D9-41A4-B130-4C271E107B19}" presName="spacerBetweenCircleAndCallout" presStyleCnt="0">
        <dgm:presLayoutVars/>
      </dgm:prSet>
      <dgm:spPr/>
    </dgm:pt>
    <dgm:pt modelId="{B116FA97-1FAE-40A9-8C85-DB8F4C91EF7C}" type="pres">
      <dgm:prSet presAssocID="{1F20ABF3-642B-4EA2-9497-67153B1D953A}" presName="nodeText" presStyleLbl="alignAccFollowNode1" presStyleIdx="14" presStyleCnt="15">
        <dgm:presLayoutVars>
          <dgm:bulletEnabled val="1"/>
        </dgm:presLayoutVars>
      </dgm:prSet>
      <dgm:spPr/>
    </dgm:pt>
  </dgm:ptLst>
  <dgm:cxnLst>
    <dgm:cxn modelId="{453ABD19-ABD6-4290-AB1B-484D843A7A6C}" type="presOf" srcId="{8A56963F-9458-4CF1-BA11-F6B59F6693C3}" destId="{7D680E2B-37E7-47C5-9407-98DE51395E71}" srcOrd="0" destOrd="0" presId="urn:microsoft.com/office/officeart/2016/7/layout/LinearArrowProcessNumbered#1"/>
    <dgm:cxn modelId="{55EAF420-E592-4A82-A62F-9D8CCEB249F3}" srcId="{98A846BE-51A9-4BA7-9258-ECFAE05E7F40}" destId="{AA8D6E5D-2291-4551-826E-2E8CD77EBBCD}" srcOrd="1" destOrd="0" parTransId="{8108D565-E010-4B90-8EC9-E6472FDB3D6F}" sibTransId="{6D5F5307-B9A3-4224-A52C-70B5D7E58E7C}"/>
    <dgm:cxn modelId="{221DED21-AA14-474F-9176-EC85D4CE7737}" type="presOf" srcId="{BA0D1191-41B5-4E4E-98CA-BB121638FA27}" destId="{D997FB1E-CF8D-4F5C-9E93-059F85035C01}" srcOrd="0" destOrd="0" presId="urn:microsoft.com/office/officeart/2016/7/layout/LinearArrowProcessNumbered#1"/>
    <dgm:cxn modelId="{11BC0A66-4F6B-4022-AC12-122A0951BEB5}" srcId="{98A846BE-51A9-4BA7-9258-ECFAE05E7F40}" destId="{BA0D1191-41B5-4E4E-98CA-BB121638FA27}" srcOrd="2" destOrd="0" parTransId="{BF60A160-E127-4E75-A05F-AE196FFF76E3}" sibTransId="{43A04663-B22C-4CA5-9BCF-3B42D70D691D}"/>
    <dgm:cxn modelId="{577E866F-4BE4-4BDE-AEC2-040AA5E25698}" type="presOf" srcId="{6DA0DC7B-EEAC-48D5-8C2F-256705FA5618}" destId="{ADD1CCE4-82A5-468F-8BC5-15D0185DBB4E}" srcOrd="0" destOrd="0" presId="urn:microsoft.com/office/officeart/2016/7/layout/LinearArrowProcessNumbered#1"/>
    <dgm:cxn modelId="{522DD16F-B30D-40BA-AA70-7667AAFFD0AE}" srcId="{98A846BE-51A9-4BA7-9258-ECFAE05E7F40}" destId="{55AD6682-19A1-4F15-920E-E13D92EB312E}" srcOrd="3" destOrd="0" parTransId="{0A1EE536-D200-411C-8FD0-7F23E7109629}" sibTransId="{6DA0DC7B-EEAC-48D5-8C2F-256705FA5618}"/>
    <dgm:cxn modelId="{0AC2E275-95C9-495E-A18A-CFCEF45E0CE7}" type="presOf" srcId="{98A846BE-51A9-4BA7-9258-ECFAE05E7F40}" destId="{D9938462-A694-4D2B-BC8A-98DD7FFDFAAA}" srcOrd="0" destOrd="0" presId="urn:microsoft.com/office/officeart/2016/7/layout/LinearArrowProcessNumbered#1"/>
    <dgm:cxn modelId="{75DB4C7A-8DE2-404A-A47B-1B56C8C511A5}" type="presOf" srcId="{43A04663-B22C-4CA5-9BCF-3B42D70D691D}" destId="{5245C8DA-1E76-407A-B430-701BCCF29F00}" srcOrd="0" destOrd="0" presId="urn:microsoft.com/office/officeart/2016/7/layout/LinearArrowProcessNumbered#1"/>
    <dgm:cxn modelId="{EF2C8C7A-25B0-4A45-86CA-AD1B06A26E26}" srcId="{98A846BE-51A9-4BA7-9258-ECFAE05E7F40}" destId="{1F20ABF3-642B-4EA2-9497-67153B1D953A}" srcOrd="4" destOrd="0" parTransId="{FE5BB2D4-8C6C-4733-A4F4-BB908B5819C2}" sibTransId="{AC6DD392-D3D9-41A4-B130-4C271E107B19}"/>
    <dgm:cxn modelId="{D122D99E-A9DF-4DC6-A122-FBB00FD45699}" type="presOf" srcId="{1F20ABF3-642B-4EA2-9497-67153B1D953A}" destId="{B116FA97-1FAE-40A9-8C85-DB8F4C91EF7C}" srcOrd="0" destOrd="0" presId="urn:microsoft.com/office/officeart/2016/7/layout/LinearArrowProcessNumbered#1"/>
    <dgm:cxn modelId="{B440F4A5-682F-4A55-BEA7-C899D1ED6BA2}" type="presOf" srcId="{AC6DD392-D3D9-41A4-B130-4C271E107B19}" destId="{A40815D7-3BD6-44D4-A32A-A6FD819154DF}" srcOrd="0" destOrd="0" presId="urn:microsoft.com/office/officeart/2016/7/layout/LinearArrowProcessNumbered#1"/>
    <dgm:cxn modelId="{F1F6B3C2-F9DA-43B0-A5BE-5F333F9A6E1C}" type="presOf" srcId="{AA8D6E5D-2291-4551-826E-2E8CD77EBBCD}" destId="{C988C04E-40E3-4D68-BF18-66EFFEEF4EB2}" srcOrd="0" destOrd="0" presId="urn:microsoft.com/office/officeart/2016/7/layout/LinearArrowProcessNumbered#1"/>
    <dgm:cxn modelId="{328AC9C4-1162-4C74-A205-A907215CB039}" type="presOf" srcId="{55AD6682-19A1-4F15-920E-E13D92EB312E}" destId="{12E9BEA5-B7F5-4B40-9B17-6A733AF73901}" srcOrd="0" destOrd="0" presId="urn:microsoft.com/office/officeart/2016/7/layout/LinearArrowProcessNumbered#1"/>
    <dgm:cxn modelId="{89F99CCE-DD31-45EB-8368-0C474560C17C}" srcId="{98A846BE-51A9-4BA7-9258-ECFAE05E7F40}" destId="{D841507B-447A-43E4-A67A-78917CB1FB25}" srcOrd="0" destOrd="0" parTransId="{09ECAFD9-77B4-411E-A0C6-BD2718D2ED19}" sibTransId="{8A56963F-9458-4CF1-BA11-F6B59F6693C3}"/>
    <dgm:cxn modelId="{27C8DFCE-2304-4C98-B7A0-B706F45D0B6E}" type="presOf" srcId="{6D5F5307-B9A3-4224-A52C-70B5D7E58E7C}" destId="{2E0F8023-7BBB-4718-BC8F-AC65EE454DC6}" srcOrd="0" destOrd="0" presId="urn:microsoft.com/office/officeart/2016/7/layout/LinearArrowProcessNumbered#1"/>
    <dgm:cxn modelId="{A8FDC7DF-7E80-4503-A147-24ECEA22651E}" type="presOf" srcId="{D841507B-447A-43E4-A67A-78917CB1FB25}" destId="{2D736B05-B42D-46EA-852B-C2BFDDD5591E}" srcOrd="0" destOrd="0" presId="urn:microsoft.com/office/officeart/2016/7/layout/LinearArrowProcessNumbered#1"/>
    <dgm:cxn modelId="{764236C7-84CC-44DA-9A09-B82BA5B7E414}" type="presParOf" srcId="{D9938462-A694-4D2B-BC8A-98DD7FFDFAAA}" destId="{94FFE4A3-717E-4FA2-B81F-868DE997CB51}" srcOrd="0" destOrd="0" presId="urn:microsoft.com/office/officeart/2016/7/layout/LinearArrowProcessNumbered#1"/>
    <dgm:cxn modelId="{F916C50C-A09B-41FD-969A-375D9BC0342F}" type="presParOf" srcId="{94FFE4A3-717E-4FA2-B81F-868DE997CB51}" destId="{2FD2706E-63BB-4C73-BE4B-EA498188D5A7}" srcOrd="0" destOrd="0" presId="urn:microsoft.com/office/officeart/2016/7/layout/LinearArrowProcessNumbered#1"/>
    <dgm:cxn modelId="{4FEA4360-7CC6-41C6-B0E8-45DD99A59659}" type="presParOf" srcId="{94FFE4A3-717E-4FA2-B81F-868DE997CB51}" destId="{E04F5057-2705-42CE-BB13-967212824C65}" srcOrd="1" destOrd="0" presId="urn:microsoft.com/office/officeart/2016/7/layout/LinearArrowProcessNumbered#1"/>
    <dgm:cxn modelId="{3785FDEA-2E5D-4CB9-804F-071F34D09885}" type="presParOf" srcId="{E04F5057-2705-42CE-BB13-967212824C65}" destId="{F5142449-10A1-4278-B96C-C4ABAB189E46}" srcOrd="0" destOrd="0" presId="urn:microsoft.com/office/officeart/2016/7/layout/LinearArrowProcessNumbered#1"/>
    <dgm:cxn modelId="{201C060B-EB05-49B6-B9E5-E0ECA79D5322}" type="presParOf" srcId="{E04F5057-2705-42CE-BB13-967212824C65}" destId="{CB784251-3D1A-453A-AC20-F2E87A36EEF3}" srcOrd="1" destOrd="0" presId="urn:microsoft.com/office/officeart/2016/7/layout/LinearArrowProcessNumbered#1"/>
    <dgm:cxn modelId="{C8F1DE05-DA32-481E-B6BF-3C493CE123B8}" type="presParOf" srcId="{E04F5057-2705-42CE-BB13-967212824C65}" destId="{7D680E2B-37E7-47C5-9407-98DE51395E71}" srcOrd="2" destOrd="0" presId="urn:microsoft.com/office/officeart/2016/7/layout/LinearArrowProcessNumbered#1"/>
    <dgm:cxn modelId="{9378AD9A-10AD-44DC-B8CB-510834A948A0}" type="presParOf" srcId="{E04F5057-2705-42CE-BB13-967212824C65}" destId="{46F5A849-A405-4ECF-B3E1-1F0C28282973}" srcOrd="3" destOrd="0" presId="urn:microsoft.com/office/officeart/2016/7/layout/LinearArrowProcessNumbered#1"/>
    <dgm:cxn modelId="{414E0DBA-FA78-4F7C-A441-DBFD3F1AE47F}" type="presParOf" srcId="{94FFE4A3-717E-4FA2-B81F-868DE997CB51}" destId="{2D736B05-B42D-46EA-852B-C2BFDDD5591E}" srcOrd="2" destOrd="0" presId="urn:microsoft.com/office/officeart/2016/7/layout/LinearArrowProcessNumbered#1"/>
    <dgm:cxn modelId="{F8546444-D1E7-4F48-B60D-651E245F32E4}" type="presParOf" srcId="{D9938462-A694-4D2B-BC8A-98DD7FFDFAAA}" destId="{EC099AD6-5E45-4621-B76A-90EC2958EE47}" srcOrd="1" destOrd="0" presId="urn:microsoft.com/office/officeart/2016/7/layout/LinearArrowProcessNumbered#1"/>
    <dgm:cxn modelId="{F0E3289E-0E27-4001-B4DD-8827C584BE72}" type="presParOf" srcId="{D9938462-A694-4D2B-BC8A-98DD7FFDFAAA}" destId="{96C906A6-4FF4-454D-9D77-308711C77F14}" srcOrd="2" destOrd="0" presId="urn:microsoft.com/office/officeart/2016/7/layout/LinearArrowProcessNumbered#1"/>
    <dgm:cxn modelId="{59CE4EE5-345B-42AC-B4D8-B0CB07F65381}" type="presParOf" srcId="{96C906A6-4FF4-454D-9D77-308711C77F14}" destId="{B9B0B242-87C5-42E1-A677-9D146A6D3C47}" srcOrd="0" destOrd="0" presId="urn:microsoft.com/office/officeart/2016/7/layout/LinearArrowProcessNumbered#1"/>
    <dgm:cxn modelId="{879FF597-6A4B-4AF2-BD78-58ABD5FD75F8}" type="presParOf" srcId="{96C906A6-4FF4-454D-9D77-308711C77F14}" destId="{7543640C-A0F3-4583-A402-6BC392A285F8}" srcOrd="1" destOrd="0" presId="urn:microsoft.com/office/officeart/2016/7/layout/LinearArrowProcessNumbered#1"/>
    <dgm:cxn modelId="{630AB59B-6B05-4C33-B38F-2F80DFE79009}" type="presParOf" srcId="{7543640C-A0F3-4583-A402-6BC392A285F8}" destId="{69403660-B91F-4F31-9188-E4F56CDF83C4}" srcOrd="0" destOrd="0" presId="urn:microsoft.com/office/officeart/2016/7/layout/LinearArrowProcessNumbered#1"/>
    <dgm:cxn modelId="{1C497F94-84D0-4653-B890-5F666F26F0B0}" type="presParOf" srcId="{7543640C-A0F3-4583-A402-6BC392A285F8}" destId="{443C13A9-1FDD-4FC4-A337-CF907FF0D233}" srcOrd="1" destOrd="0" presId="urn:microsoft.com/office/officeart/2016/7/layout/LinearArrowProcessNumbered#1"/>
    <dgm:cxn modelId="{BEE59EE8-88C8-47CC-AA5E-C5CDDFA825BB}" type="presParOf" srcId="{7543640C-A0F3-4583-A402-6BC392A285F8}" destId="{2E0F8023-7BBB-4718-BC8F-AC65EE454DC6}" srcOrd="2" destOrd="0" presId="urn:microsoft.com/office/officeart/2016/7/layout/LinearArrowProcessNumbered#1"/>
    <dgm:cxn modelId="{72395719-C39D-4CFF-A91E-5EDBE7E8EE92}" type="presParOf" srcId="{7543640C-A0F3-4583-A402-6BC392A285F8}" destId="{5704A3ED-FA26-4408-8C85-B51BD14774E8}" srcOrd="3" destOrd="0" presId="urn:microsoft.com/office/officeart/2016/7/layout/LinearArrowProcessNumbered#1"/>
    <dgm:cxn modelId="{082B38AE-05D0-4A0F-8F99-820978A25641}" type="presParOf" srcId="{96C906A6-4FF4-454D-9D77-308711C77F14}" destId="{C988C04E-40E3-4D68-BF18-66EFFEEF4EB2}" srcOrd="2" destOrd="0" presId="urn:microsoft.com/office/officeart/2016/7/layout/LinearArrowProcessNumbered#1"/>
    <dgm:cxn modelId="{ADBDEF19-B637-4A7D-A041-661B34B6DAC3}" type="presParOf" srcId="{D9938462-A694-4D2B-BC8A-98DD7FFDFAAA}" destId="{B6BBB860-34CE-4234-8D3B-BDBD461D22B0}" srcOrd="3" destOrd="0" presId="urn:microsoft.com/office/officeart/2016/7/layout/LinearArrowProcessNumbered#1"/>
    <dgm:cxn modelId="{8F447F70-04A1-4BC9-AA30-09B985C0A12B}" type="presParOf" srcId="{D9938462-A694-4D2B-BC8A-98DD7FFDFAAA}" destId="{95226D6D-DC9D-43A5-AC93-827EFF228E2A}" srcOrd="4" destOrd="0" presId="urn:microsoft.com/office/officeart/2016/7/layout/LinearArrowProcessNumbered#1"/>
    <dgm:cxn modelId="{DA77B396-D37F-4BEE-A2BF-6DC1A169F3AD}" type="presParOf" srcId="{95226D6D-DC9D-43A5-AC93-827EFF228E2A}" destId="{E45CD75C-64D3-49E1-90AB-5C892F1B60BB}" srcOrd="0" destOrd="0" presId="urn:microsoft.com/office/officeart/2016/7/layout/LinearArrowProcessNumbered#1"/>
    <dgm:cxn modelId="{71D9D654-4AF2-4FD6-B673-A3B510CFC2C4}" type="presParOf" srcId="{95226D6D-DC9D-43A5-AC93-827EFF228E2A}" destId="{FEA17D8B-7307-4AC1-BA3A-35C631CF2D8B}" srcOrd="1" destOrd="0" presId="urn:microsoft.com/office/officeart/2016/7/layout/LinearArrowProcessNumbered#1"/>
    <dgm:cxn modelId="{AD56DB09-87F0-42B0-84A3-7BB7809229F3}" type="presParOf" srcId="{FEA17D8B-7307-4AC1-BA3A-35C631CF2D8B}" destId="{E6547311-AF0E-4FCF-BDD0-47989B866E24}" srcOrd="0" destOrd="0" presId="urn:microsoft.com/office/officeart/2016/7/layout/LinearArrowProcessNumbered#1"/>
    <dgm:cxn modelId="{1F1A5182-9619-4798-9CAF-D53A90DEA34D}" type="presParOf" srcId="{FEA17D8B-7307-4AC1-BA3A-35C631CF2D8B}" destId="{AE6DFE2B-B7F2-4F30-B659-B552E321FADD}" srcOrd="1" destOrd="0" presId="urn:microsoft.com/office/officeart/2016/7/layout/LinearArrowProcessNumbered#1"/>
    <dgm:cxn modelId="{E516E0E1-E2C0-4D6A-A968-452B27DECC33}" type="presParOf" srcId="{FEA17D8B-7307-4AC1-BA3A-35C631CF2D8B}" destId="{5245C8DA-1E76-407A-B430-701BCCF29F00}" srcOrd="2" destOrd="0" presId="urn:microsoft.com/office/officeart/2016/7/layout/LinearArrowProcessNumbered#1"/>
    <dgm:cxn modelId="{9175FCC8-0A0C-4E31-A3B3-971C46D3DF74}" type="presParOf" srcId="{FEA17D8B-7307-4AC1-BA3A-35C631CF2D8B}" destId="{8D76F590-811B-447B-8CED-7534489F45EC}" srcOrd="3" destOrd="0" presId="urn:microsoft.com/office/officeart/2016/7/layout/LinearArrowProcessNumbered#1"/>
    <dgm:cxn modelId="{381290E6-C932-4E85-8DB9-C439C64C4C26}" type="presParOf" srcId="{95226D6D-DC9D-43A5-AC93-827EFF228E2A}" destId="{D997FB1E-CF8D-4F5C-9E93-059F85035C01}" srcOrd="2" destOrd="0" presId="urn:microsoft.com/office/officeart/2016/7/layout/LinearArrowProcessNumbered#1"/>
    <dgm:cxn modelId="{E537C05D-53BB-4C4C-AC73-C6455980C74B}" type="presParOf" srcId="{D9938462-A694-4D2B-BC8A-98DD7FFDFAAA}" destId="{5BD921B9-FF63-486B-BBF5-5535F2AA32B5}" srcOrd="5" destOrd="0" presId="urn:microsoft.com/office/officeart/2016/7/layout/LinearArrowProcessNumbered#1"/>
    <dgm:cxn modelId="{3A78D317-010B-409E-A0C5-1AB9329DE22C}" type="presParOf" srcId="{D9938462-A694-4D2B-BC8A-98DD7FFDFAAA}" destId="{F093D1EA-1E4B-4611-A553-45F589D6189E}" srcOrd="6" destOrd="0" presId="urn:microsoft.com/office/officeart/2016/7/layout/LinearArrowProcessNumbered#1"/>
    <dgm:cxn modelId="{8AF1F224-00E1-4D84-ADE6-04C9AC31B5BE}" type="presParOf" srcId="{F093D1EA-1E4B-4611-A553-45F589D6189E}" destId="{200EAA04-D9FF-4E34-8629-9FF0013CAD96}" srcOrd="0" destOrd="0" presId="urn:microsoft.com/office/officeart/2016/7/layout/LinearArrowProcessNumbered#1"/>
    <dgm:cxn modelId="{92E9138B-6A86-4355-8521-1A6E8E247B26}" type="presParOf" srcId="{F093D1EA-1E4B-4611-A553-45F589D6189E}" destId="{311144D1-3BA2-4573-AB3C-C1D2F0AEE5A2}" srcOrd="1" destOrd="0" presId="urn:microsoft.com/office/officeart/2016/7/layout/LinearArrowProcessNumbered#1"/>
    <dgm:cxn modelId="{A79058EC-36BE-472A-9745-EE023D2F99F8}" type="presParOf" srcId="{311144D1-3BA2-4573-AB3C-C1D2F0AEE5A2}" destId="{B301E9C0-66A8-4889-AB14-A827A90B7730}" srcOrd="0" destOrd="0" presId="urn:microsoft.com/office/officeart/2016/7/layout/LinearArrowProcessNumbered#1"/>
    <dgm:cxn modelId="{3B2E8B13-A96E-4C99-8E41-9C50CF00F036}" type="presParOf" srcId="{311144D1-3BA2-4573-AB3C-C1D2F0AEE5A2}" destId="{C520B667-F0A6-4456-B459-83C4807E6047}" srcOrd="1" destOrd="0" presId="urn:microsoft.com/office/officeart/2016/7/layout/LinearArrowProcessNumbered#1"/>
    <dgm:cxn modelId="{FCAE9093-5193-4B6B-94E4-7A2C75B9C9ED}" type="presParOf" srcId="{311144D1-3BA2-4573-AB3C-C1D2F0AEE5A2}" destId="{ADD1CCE4-82A5-468F-8BC5-15D0185DBB4E}" srcOrd="2" destOrd="0" presId="urn:microsoft.com/office/officeart/2016/7/layout/LinearArrowProcessNumbered#1"/>
    <dgm:cxn modelId="{D9970249-2A11-4DDE-B24B-F7696775BF6E}" type="presParOf" srcId="{311144D1-3BA2-4573-AB3C-C1D2F0AEE5A2}" destId="{C251040B-EE34-45B4-9F5D-BC733169E090}" srcOrd="3" destOrd="0" presId="urn:microsoft.com/office/officeart/2016/7/layout/LinearArrowProcessNumbered#1"/>
    <dgm:cxn modelId="{439A1842-F0B6-4610-B149-E995DD50E26F}" type="presParOf" srcId="{F093D1EA-1E4B-4611-A553-45F589D6189E}" destId="{12E9BEA5-B7F5-4B40-9B17-6A733AF73901}" srcOrd="2" destOrd="0" presId="urn:microsoft.com/office/officeart/2016/7/layout/LinearArrowProcessNumbered#1"/>
    <dgm:cxn modelId="{7A1422A7-C125-4A27-853F-D99DF137AD04}" type="presParOf" srcId="{D9938462-A694-4D2B-BC8A-98DD7FFDFAAA}" destId="{35E6EF17-E484-4B06-BD04-1114BDD6AE49}" srcOrd="7" destOrd="0" presId="urn:microsoft.com/office/officeart/2016/7/layout/LinearArrowProcessNumbered#1"/>
    <dgm:cxn modelId="{2D074049-F8C2-4C50-B0DE-9796ED379050}" type="presParOf" srcId="{D9938462-A694-4D2B-BC8A-98DD7FFDFAAA}" destId="{F191E6AC-D335-43FD-9BCC-B6410C726B8A}" srcOrd="8" destOrd="0" presId="urn:microsoft.com/office/officeart/2016/7/layout/LinearArrowProcessNumbered#1"/>
    <dgm:cxn modelId="{E40E180A-9791-43B4-ABF6-75A6F103C1A2}" type="presParOf" srcId="{F191E6AC-D335-43FD-9BCC-B6410C726B8A}" destId="{691B272D-AEC8-430E-936D-2AB0A64D72AE}" srcOrd="0" destOrd="0" presId="urn:microsoft.com/office/officeart/2016/7/layout/LinearArrowProcessNumbered#1"/>
    <dgm:cxn modelId="{86E58116-E15D-482E-BAD1-90B3B170F2FB}" type="presParOf" srcId="{F191E6AC-D335-43FD-9BCC-B6410C726B8A}" destId="{00E7883D-13E0-419A-8CB6-169DF9386E10}" srcOrd="1" destOrd="0" presId="urn:microsoft.com/office/officeart/2016/7/layout/LinearArrowProcessNumbered#1"/>
    <dgm:cxn modelId="{5118885E-4AB5-4839-A684-6D2769C21178}" type="presParOf" srcId="{00E7883D-13E0-419A-8CB6-169DF9386E10}" destId="{98FC13F5-E633-4E1D-AC5F-6F956633F8CC}" srcOrd="0" destOrd="0" presId="urn:microsoft.com/office/officeart/2016/7/layout/LinearArrowProcessNumbered#1"/>
    <dgm:cxn modelId="{069B09BD-CB12-4861-8649-6569163AD350}" type="presParOf" srcId="{00E7883D-13E0-419A-8CB6-169DF9386E10}" destId="{852C83FD-BB6A-41CB-BDAC-26661C8025B8}" srcOrd="1" destOrd="0" presId="urn:microsoft.com/office/officeart/2016/7/layout/LinearArrowProcessNumbered#1"/>
    <dgm:cxn modelId="{06028961-C0C2-4751-B578-785C7615600E}" type="presParOf" srcId="{00E7883D-13E0-419A-8CB6-169DF9386E10}" destId="{A40815D7-3BD6-44D4-A32A-A6FD819154DF}" srcOrd="2" destOrd="0" presId="urn:microsoft.com/office/officeart/2016/7/layout/LinearArrowProcessNumbered#1"/>
    <dgm:cxn modelId="{13CCEE06-4894-4DFD-93BC-9CC0E4AB9F2F}" type="presParOf" srcId="{00E7883D-13E0-419A-8CB6-169DF9386E10}" destId="{13747DFA-6414-464B-A499-B8238DDAD9A2}" srcOrd="3" destOrd="0" presId="urn:microsoft.com/office/officeart/2016/7/layout/LinearArrowProcessNumbered#1"/>
    <dgm:cxn modelId="{C677B61A-47EA-40C1-9A4D-A73F136C4604}" type="presParOf" srcId="{F191E6AC-D335-43FD-9BCC-B6410C726B8A}" destId="{B116FA97-1FAE-40A9-8C85-DB8F4C91EF7C}" srcOrd="2" destOrd="0" presId="urn:microsoft.com/office/officeart/2016/7/layout/LinearArrow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42449-10A1-4278-B96C-C4ABAB189E46}">
      <dsp:nvSpPr>
        <dsp:cNvPr id="0" name=""/>
        <dsp:cNvSpPr/>
      </dsp:nvSpPr>
      <dsp:spPr>
        <a:xfrm>
          <a:off x="1052586" y="872701"/>
          <a:ext cx="841042"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84251-3D1A-453A-AC20-F2E87A36EEF3}">
      <dsp:nvSpPr>
        <dsp:cNvPr id="0" name=""/>
        <dsp:cNvSpPr/>
      </dsp:nvSpPr>
      <dsp:spPr>
        <a:xfrm>
          <a:off x="1944092" y="802090"/>
          <a:ext cx="96719" cy="1816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80E2B-37E7-47C5-9407-98DE51395E71}">
      <dsp:nvSpPr>
        <dsp:cNvPr id="0" name=""/>
        <dsp:cNvSpPr/>
      </dsp:nvSpPr>
      <dsp:spPr>
        <a:xfrm>
          <a:off x="525631" y="450912"/>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49181" y="574462"/>
        <a:ext cx="596551" cy="596551"/>
      </dsp:txXfrm>
    </dsp:sp>
    <dsp:sp modelId="{2D736B05-B42D-46EA-852B-C2BFDDD5591E}">
      <dsp:nvSpPr>
        <dsp:cNvPr id="0" name=""/>
        <dsp:cNvSpPr/>
      </dsp:nvSpPr>
      <dsp:spPr>
        <a:xfrm>
          <a:off x="128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start a presentation, go to the Slide Show tab, and select From Beginning.</a:t>
          </a:r>
          <a:endParaRPr lang="en-US" sz="1600" kern="1200" dirty="0"/>
        </a:p>
      </dsp:txBody>
      <dsp:txXfrm>
        <a:off x="1283" y="1838632"/>
        <a:ext cx="1892345" cy="1587131"/>
      </dsp:txXfrm>
    </dsp:sp>
    <dsp:sp modelId="{69403660-B91F-4F31-9188-E4F56CDF83C4}">
      <dsp:nvSpPr>
        <dsp:cNvPr id="0" name=""/>
        <dsp:cNvSpPr/>
      </dsp:nvSpPr>
      <dsp:spPr>
        <a:xfrm>
          <a:off x="2103890"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C13A9-1FDD-4FC4-A337-CF907FF0D233}">
      <dsp:nvSpPr>
        <dsp:cNvPr id="0" name=""/>
        <dsp:cNvSpPr/>
      </dsp:nvSpPr>
      <dsp:spPr>
        <a:xfrm>
          <a:off x="4046698"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0F8023-7BBB-4718-BC8F-AC65EE454DC6}">
      <dsp:nvSpPr>
        <dsp:cNvPr id="0" name=""/>
        <dsp:cNvSpPr/>
      </dsp:nvSpPr>
      <dsp:spPr>
        <a:xfrm>
          <a:off x="262823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51787" y="574461"/>
        <a:ext cx="596551" cy="596551"/>
      </dsp:txXfrm>
    </dsp:sp>
    <dsp:sp modelId="{C988C04E-40E3-4D68-BF18-66EFFEEF4EB2}">
      <dsp:nvSpPr>
        <dsp:cNvPr id="0" name=""/>
        <dsp:cNvSpPr/>
      </dsp:nvSpPr>
      <dsp:spPr>
        <a:xfrm>
          <a:off x="2103890"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To display Presenter view, in Slide Show view, on the control bar at the bottom left select the three dots, and then Show Presenter View. </a:t>
          </a:r>
          <a:endParaRPr lang="en-US" sz="1600" kern="1200" dirty="0"/>
        </a:p>
      </dsp:txBody>
      <dsp:txXfrm>
        <a:off x="2103890" y="1838632"/>
        <a:ext cx="1892345" cy="1587131"/>
      </dsp:txXfrm>
    </dsp:sp>
    <dsp:sp modelId="{E6547311-AF0E-4FCF-BDD0-47989B866E24}">
      <dsp:nvSpPr>
        <dsp:cNvPr id="0" name=""/>
        <dsp:cNvSpPr/>
      </dsp:nvSpPr>
      <dsp:spPr>
        <a:xfrm>
          <a:off x="4206496"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FE2B-B7F2-4F30-B659-B552E321FADD}">
      <dsp:nvSpPr>
        <dsp:cNvPr id="0" name=""/>
        <dsp:cNvSpPr/>
      </dsp:nvSpPr>
      <dsp:spPr>
        <a:xfrm>
          <a:off x="6149305"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5C8DA-1E76-407A-B430-701BCCF29F00}">
      <dsp:nvSpPr>
        <dsp:cNvPr id="0" name=""/>
        <dsp:cNvSpPr/>
      </dsp:nvSpPr>
      <dsp:spPr>
        <a:xfrm>
          <a:off x="4730844"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54394" y="574461"/>
        <a:ext cx="596551" cy="596551"/>
      </dsp:txXfrm>
    </dsp:sp>
    <dsp:sp modelId="{D997FB1E-CF8D-4F5C-9E93-059F85035C01}">
      <dsp:nvSpPr>
        <dsp:cNvPr id="0" name=""/>
        <dsp:cNvSpPr/>
      </dsp:nvSpPr>
      <dsp:spPr>
        <a:xfrm>
          <a:off x="4206496"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During your presentation, the speaker notes are visible on your monitor, but aren't visible to the audience. </a:t>
          </a:r>
          <a:endParaRPr lang="en-US" sz="1600" kern="1200" dirty="0"/>
        </a:p>
      </dsp:txBody>
      <dsp:txXfrm>
        <a:off x="4206496" y="1838632"/>
        <a:ext cx="1892345" cy="1587131"/>
      </dsp:txXfrm>
    </dsp:sp>
    <dsp:sp modelId="{B301E9C0-66A8-4889-AB14-A827A90B7730}">
      <dsp:nvSpPr>
        <dsp:cNvPr id="0" name=""/>
        <dsp:cNvSpPr/>
      </dsp:nvSpPr>
      <dsp:spPr>
        <a:xfrm>
          <a:off x="6309103" y="872701"/>
          <a:ext cx="1892345"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0B667-F0A6-4456-B459-83C4807E6047}">
      <dsp:nvSpPr>
        <dsp:cNvPr id="0" name=""/>
        <dsp:cNvSpPr/>
      </dsp:nvSpPr>
      <dsp:spPr>
        <a:xfrm>
          <a:off x="8251911" y="802089"/>
          <a:ext cx="96719" cy="18166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1CCE4-82A5-468F-8BC5-15D0185DBB4E}">
      <dsp:nvSpPr>
        <dsp:cNvPr id="0" name=""/>
        <dsp:cNvSpPr/>
      </dsp:nvSpPr>
      <dsp:spPr>
        <a:xfrm>
          <a:off x="6833450"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957000" y="574461"/>
        <a:ext cx="596551" cy="596551"/>
      </dsp:txXfrm>
    </dsp:sp>
    <dsp:sp modelId="{12E9BEA5-B7F5-4B40-9B17-6A733AF73901}">
      <dsp:nvSpPr>
        <dsp:cNvPr id="0" name=""/>
        <dsp:cNvSpPr/>
      </dsp:nvSpPr>
      <dsp:spPr>
        <a:xfrm>
          <a:off x="6309103"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The Notes pane is a box that appears below each slide. Tap it to add notes. </a:t>
          </a:r>
          <a:endParaRPr lang="en-US" sz="1600" kern="1200" dirty="0"/>
        </a:p>
      </dsp:txBody>
      <dsp:txXfrm>
        <a:off x="6309103" y="1838632"/>
        <a:ext cx="1892345" cy="1587131"/>
      </dsp:txXfrm>
    </dsp:sp>
    <dsp:sp modelId="{98FC13F5-E633-4E1D-AC5F-6F956633F8CC}">
      <dsp:nvSpPr>
        <dsp:cNvPr id="0" name=""/>
        <dsp:cNvSpPr/>
      </dsp:nvSpPr>
      <dsp:spPr>
        <a:xfrm>
          <a:off x="8411709" y="872701"/>
          <a:ext cx="94617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15D7-3BD6-44D4-A32A-A6FD819154DF}">
      <dsp:nvSpPr>
        <dsp:cNvPr id="0" name=""/>
        <dsp:cNvSpPr/>
      </dsp:nvSpPr>
      <dsp:spPr>
        <a:xfrm>
          <a:off x="8936057" y="450911"/>
          <a:ext cx="843651" cy="84365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9059607" y="574461"/>
        <a:ext cx="596551" cy="596551"/>
      </dsp:txXfrm>
    </dsp:sp>
    <dsp:sp modelId="{B116FA97-1FAE-40A9-8C85-DB8F4C91EF7C}">
      <dsp:nvSpPr>
        <dsp:cNvPr id="0" name=""/>
        <dsp:cNvSpPr/>
      </dsp:nvSpPr>
      <dsp:spPr>
        <a:xfrm>
          <a:off x="8411709" y="1460163"/>
          <a:ext cx="1892345"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270" tIns="165100" rIns="149270" bIns="165100" numCol="1" spcCol="1270" anchor="t" anchorCtr="0">
          <a:noAutofit/>
        </a:bodyPr>
        <a:lstStyle/>
        <a:p>
          <a:pPr marL="0" lvl="0" indent="0" algn="l" defTabSz="711200">
            <a:lnSpc>
              <a:spcPct val="90000"/>
            </a:lnSpc>
            <a:spcBef>
              <a:spcPct val="0"/>
            </a:spcBef>
            <a:spcAft>
              <a:spcPct val="35000"/>
            </a:spcAft>
            <a:buNone/>
          </a:pPr>
          <a:r>
            <a:rPr lang="en-US" sz="1600" b="0" i="0" u="none" kern="1200" dirty="0"/>
            <a:t>If you don’t see the Notes pane or it is completely minimized, click Notes on the task bar across the bottom of the PowerPoint window. </a:t>
          </a:r>
          <a:endParaRPr lang="en-US" sz="1600" kern="1200" dirty="0"/>
        </a:p>
      </dsp:txBody>
      <dsp:txXfrm>
        <a:off x="8411709" y="1838632"/>
        <a:ext cx="1892345" cy="158713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1">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0BCCEA4B-F3EB-4171-AE59-457154E02EEE}">
          <dgm:prSet phldrT="1"/>
          <dgm:t>
            <a:bodyPr/>
            <a:lstStyle/>
            <a:p>
              <a:r>
                <a:t>1</a:t>
              </a:r>
            </a:p>
          </dgm:t>
        </dgm:pt>
        <dgm:pt modelId="201" type="sibTrans" cxnId="{6E793552-5898-4293-8C7D-49823170C6CF}">
          <dgm:prSet phldrT="2"/>
          <dgm:t>
            <a:bodyPr/>
            <a:lstStyle/>
            <a:p>
              <a:r>
                <a:t>2</a:t>
              </a:r>
            </a:p>
          </dgm:t>
        </dgm:pt>
        <dgm:pt modelId="301" type="sibTrans" cxnId="{E37CDDB0-D246-4BF3-A6BB-E15F509C93D9}">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3/17/2022</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3/17/2022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sz="5400" dirty="0">
                <a:solidFill>
                  <a:schemeClr val="bg1"/>
                </a:solidFill>
                <a:latin typeface="Comic Sans MS" panose="030F0702030302020204" pitchFamily="66" charset="0"/>
              </a:rPr>
              <a:t>Regression Using </a:t>
            </a:r>
            <a:r>
              <a:rPr lang="en-US" sz="5400" i="1" dirty="0">
                <a:solidFill>
                  <a:schemeClr val="bg1"/>
                </a:solidFill>
                <a:latin typeface="Comic Sans MS" panose="030F0702030302020204" pitchFamily="66" charset="0"/>
              </a:rPr>
              <a:t>R</a:t>
            </a:r>
            <a:r>
              <a:rPr lang="en-US" sz="5400" dirty="0">
                <a:solidFill>
                  <a:schemeClr val="bg1"/>
                </a:solidFill>
                <a:latin typeface="Comic Sans MS" panose="030F0702030302020204" pitchFamily="66" charset="0"/>
              </a:rPr>
              <a:t> </a:t>
            </a:r>
            <a:endParaRPr lang="en-US" sz="5400" dirty="0">
              <a:latin typeface="Comic Sans MS" panose="030F0702030302020204" pitchFamily="66" charset="0"/>
            </a:endParaRP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a:xfrm>
            <a:off x="2560320" y="4956048"/>
            <a:ext cx="6931152" cy="941832"/>
          </a:xfrm>
        </p:spPr>
        <p:txBody>
          <a:bodyPr/>
          <a:lstStyle/>
          <a:p>
            <a:r>
              <a:rPr lang="en-US" sz="3200" b="1" dirty="0">
                <a:solidFill>
                  <a:srgbClr val="00B0F0"/>
                </a:solidFill>
                <a:latin typeface="Segoe Script" panose="030B0504020000000003" pitchFamily="66" charset="0"/>
              </a:rPr>
              <a:t>PsychoStat</a:t>
            </a:r>
          </a:p>
        </p:txBody>
      </p:sp>
      <p:pic>
        <p:nvPicPr>
          <p:cNvPr id="5" name="Picture 4">
            <a:extLst>
              <a:ext uri="{FF2B5EF4-FFF2-40B4-BE49-F238E27FC236}">
                <a16:creationId xmlns:a16="http://schemas.microsoft.com/office/drawing/2014/main" id="{76E93013-D7F2-4505-9300-82455468FA61}"/>
              </a:ext>
            </a:extLst>
          </p:cNvPr>
          <p:cNvPicPr>
            <a:picLocks noChangeAspect="1"/>
          </p:cNvPicPr>
          <p:nvPr/>
        </p:nvPicPr>
        <p:blipFill>
          <a:blip r:embed="rId2"/>
          <a:stretch>
            <a:fillRect/>
          </a:stretch>
        </p:blipFill>
        <p:spPr>
          <a:xfrm>
            <a:off x="5335237" y="960120"/>
            <a:ext cx="1381318" cy="1343212"/>
          </a:xfrm>
          <a:prstGeom prst="rect">
            <a:avLst/>
          </a:prstGeom>
        </p:spPr>
      </p:pic>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Interpretation (1)</a:t>
            </a:r>
            <a:r>
              <a:rPr lang="en-US" sz="2400" dirty="0">
                <a:latin typeface="Comic Sans MS" panose="030F0702030302020204" pitchFamily="66" charset="0"/>
              </a:rPr>
              <a:t>: Turnover ~ Pay Satisfaction + Career Opportunity</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536567884"/>
                  </p:ext>
                </p:extLst>
              </p:nvPr>
            </p:nvGraphicFramePr>
            <p:xfrm>
              <a:off x="838199" y="1918403"/>
              <a:ext cx="10515599" cy="2001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4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400"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𝜷</m:t>
                                </m:r>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95% CI for </a:t>
                          </a:r>
                          <a14:m>
                            <m:oMath xmlns:m="http://schemas.openxmlformats.org/officeDocument/2006/math">
                              <m:r>
                                <a:rPr lang="en-US" sz="1400" i="1" smtClean="0">
                                  <a:latin typeface="Cambria Math" panose="02040503050406030204" pitchFamily="18" charset="0"/>
                                  <a:ea typeface="Cambria Math" panose="02040503050406030204" pitchFamily="18" charset="0"/>
                                </a:rPr>
                                <m:t>𝜷</m:t>
                              </m:r>
                            </m:oMath>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Times New Roman" panose="02020603050405020304" pitchFamily="18" charset="0"/>
                                      </a:rPr>
                                    </m:ctrlPr>
                                  </m:sSupPr>
                                  <m:e>
                                    <m:r>
                                      <a:rPr lang="en-US" sz="1400" b="1" i="1" smtClean="0">
                                        <a:latin typeface="Cambria Math" panose="02040503050406030204" pitchFamily="18" charset="0"/>
                                        <a:cs typeface="Times New Roman" panose="02020603050405020304" pitchFamily="18" charset="0"/>
                                      </a:rPr>
                                      <m:t>𝒔𝒓</m:t>
                                    </m:r>
                                  </m:e>
                                  <m:sup>
                                    <m:r>
                                      <a:rPr lang="en-US" sz="1400" b="1" i="1" smtClean="0">
                                        <a:latin typeface="Cambria Math" panose="02040503050406030204" pitchFamily="18" charset="0"/>
                                        <a:cs typeface="Times New Roman" panose="02020603050405020304" pitchFamily="18" charset="0"/>
                                      </a:rPr>
                                      <m:t>𝟐</m:t>
                                    </m:r>
                                  </m:sup>
                                </m:sSup>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sz="14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4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-.24</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.048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370840">
                    <a:tc>
                      <a:txBody>
                        <a:bodyPr/>
                        <a:lstStyle/>
                        <a:p>
                          <a:pPr algn="ctr"/>
                          <a:r>
                            <a:rPr lang="en-US" sz="1400"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-0.30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sz="140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oMath>
                          </a14:m>
                          <a:r>
                            <a:rPr lang="en-US" sz="1400" dirty="0">
                              <a:latin typeface="Times New Roman" panose="02020603050405020304" pitchFamily="18" charset="0"/>
                              <a:cs typeface="Times New Roman" panose="02020603050405020304" pitchFamily="18" charset="0"/>
                            </a:rPr>
                            <a:t> .189</a:t>
                          </a:r>
                          <a:endParaRPr lang="en-US" sz="1400"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536567884"/>
                  </p:ext>
                </p:extLst>
              </p:nvPr>
            </p:nvGraphicFramePr>
            <p:xfrm>
              <a:off x="838199" y="1918403"/>
              <a:ext cx="10515599" cy="2001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4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400"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1639" r="-427311" b="-447541"/>
                          </a:stretch>
                        </a:blipFill>
                      </a:tcPr>
                    </a:tc>
                    <a:tc>
                      <a:txBody>
                        <a:bodyPr/>
                        <a:lstStyle/>
                        <a:p>
                          <a:pPr algn="ctr"/>
                          <a:r>
                            <a:rPr lang="en-US" sz="1400"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1639" r="-200741" b="-447541"/>
                          </a:stretch>
                        </a:blipFill>
                      </a:tcPr>
                    </a:tc>
                    <a:tc>
                      <a:txBody>
                        <a:bodyPr/>
                        <a:lstStyle/>
                        <a:p>
                          <a:endParaRPr lang="en-US"/>
                        </a:p>
                      </a:txBody>
                      <a:tcPr anchor="ctr">
                        <a:blipFill>
                          <a:blip r:embed="rId2"/>
                          <a:stretch>
                            <a:fillRect l="-442007" t="-1639" r="-101487" b="-44754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sz="14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4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-.24</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.048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518160">
                    <a:tc>
                      <a:txBody>
                        <a:bodyPr/>
                        <a:lstStyle/>
                        <a:p>
                          <a:pPr algn="ctr"/>
                          <a:r>
                            <a:rPr lang="en-US" sz="1400"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-0.30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sz="140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p>
                      </a:txBody>
                      <a:tcPr anchor="ctr"/>
                    </a:tc>
                    <a:tc gridSpan="2">
                      <a:txBody>
                        <a:bodyPr/>
                        <a:lstStyle/>
                        <a:p>
                          <a:endParaRPr lang="en-US"/>
                        </a:p>
                      </a:txBody>
                      <a:tcPr anchor="ctr">
                        <a:blipFill>
                          <a:blip r:embed="rId2"/>
                          <a:stretch>
                            <a:fillRect l="-221004" t="-442623" r="-743" b="-6557"/>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
        <p:nvSpPr>
          <p:cNvPr id="6" name="TextBox 5">
            <a:extLst>
              <a:ext uri="{FF2B5EF4-FFF2-40B4-BE49-F238E27FC236}">
                <a16:creationId xmlns:a16="http://schemas.microsoft.com/office/drawing/2014/main" id="{01FC53A9-E94A-4115-A183-6A0649E74027}"/>
              </a:ext>
            </a:extLst>
          </p:cNvPr>
          <p:cNvSpPr txBox="1"/>
          <p:nvPr/>
        </p:nvSpPr>
        <p:spPr>
          <a:xfrm>
            <a:off x="768096" y="3939698"/>
            <a:ext cx="10515600" cy="32316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The predicted level of T/O intent for individuals with zero pay satisfaction and zero career </a:t>
            </a:r>
            <a:r>
              <a:rPr lang="en-US" sz="1600" dirty="0" err="1">
                <a:latin typeface="Comic Sans MS" panose="030F0702030302020204" pitchFamily="66" charset="0"/>
                <a:cs typeface="Times New Roman" panose="02020603050405020304" pitchFamily="18" charset="0"/>
              </a:rPr>
              <a:t>opp</a:t>
            </a:r>
            <a:r>
              <a:rPr lang="en-US" sz="1600" dirty="0">
                <a:latin typeface="Comic Sans MS" panose="030F0702030302020204" pitchFamily="66" charset="0"/>
                <a:cs typeface="Times New Roman" panose="02020603050405020304" pitchFamily="18" charset="0"/>
              </a:rPr>
              <a:t> is 4.05. </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1-unit increase in pay satisfaction, T/O intent is predicted to decrease by 0.28 units, controlling for perceived career opportunity.</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Comparing employees who have the same perceived career opportunities, but who differ by 1 unit on pay satisfaction, we would expect a difference in T/O intentions of -0.28 units</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1-unit increase in perceived career opportunity, T/O intent is predicted to decrease by 0.30 units, controlling for pay satisfaction.</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Comparing employees who have the same pay satisfaction, but who differ by 1 unit on perceived career opportunities, we would expect a difference in T/O intentions of -0.30 units</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a:p>
            <a:endParaRPr lang="en-US" sz="1400"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295112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Interpretation (2)</a:t>
            </a:r>
            <a:r>
              <a:rPr lang="en-US" sz="2400" dirty="0">
                <a:latin typeface="Comic Sans MS" panose="030F0702030302020204" pitchFamily="66" charset="0"/>
              </a:rPr>
              <a:t>: Turnover ~ Pay Satisfaction + Career Opportunity</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nvPr>
            </p:nvGraphicFramePr>
            <p:xfrm>
              <a:off x="838199" y="1918403"/>
              <a:ext cx="10515599" cy="2001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4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400"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𝜷</m:t>
                                </m:r>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95% CI for </a:t>
                          </a:r>
                          <a14:m>
                            <m:oMath xmlns:m="http://schemas.openxmlformats.org/officeDocument/2006/math">
                              <m:r>
                                <a:rPr lang="en-US" sz="1400" i="1" smtClean="0">
                                  <a:latin typeface="Cambria Math" panose="02040503050406030204" pitchFamily="18" charset="0"/>
                                  <a:ea typeface="Cambria Math" panose="02040503050406030204" pitchFamily="18" charset="0"/>
                                </a:rPr>
                                <m:t>𝜷</m:t>
                              </m:r>
                            </m:oMath>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Times New Roman" panose="02020603050405020304" pitchFamily="18" charset="0"/>
                                      </a:rPr>
                                    </m:ctrlPr>
                                  </m:sSupPr>
                                  <m:e>
                                    <m:r>
                                      <a:rPr lang="en-US" sz="1400" b="1" i="1" smtClean="0">
                                        <a:latin typeface="Cambria Math" panose="02040503050406030204" pitchFamily="18" charset="0"/>
                                        <a:cs typeface="Times New Roman" panose="02020603050405020304" pitchFamily="18" charset="0"/>
                                      </a:rPr>
                                      <m:t>𝒔𝒓</m:t>
                                    </m:r>
                                  </m:e>
                                  <m:sup>
                                    <m:r>
                                      <a:rPr lang="en-US" sz="1400" b="1" i="1" smtClean="0">
                                        <a:latin typeface="Cambria Math" panose="02040503050406030204" pitchFamily="18" charset="0"/>
                                        <a:cs typeface="Times New Roman" panose="02020603050405020304" pitchFamily="18" charset="0"/>
                                      </a:rPr>
                                      <m:t>𝟐</m:t>
                                    </m:r>
                                  </m:sup>
                                </m:sSup>
                              </m:oMath>
                            </m:oMathPara>
                          </a14:m>
                          <a:endParaRPr lang="en-US" sz="14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sz="14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4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-.24</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.048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370840">
                    <a:tc>
                      <a:txBody>
                        <a:bodyPr/>
                        <a:lstStyle/>
                        <a:p>
                          <a:pPr algn="ctr"/>
                          <a:r>
                            <a:rPr lang="en-US" sz="1400"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-0.30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sz="140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oMath>
                          </a14:m>
                          <a:r>
                            <a:rPr lang="en-US" sz="1400" dirty="0">
                              <a:latin typeface="Times New Roman" panose="02020603050405020304" pitchFamily="18" charset="0"/>
                              <a:cs typeface="Times New Roman" panose="02020603050405020304" pitchFamily="18" charset="0"/>
                            </a:rPr>
                            <a:t> .189</a:t>
                          </a:r>
                          <a:endParaRPr lang="en-US" sz="1400"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nvPr>
            </p:nvGraphicFramePr>
            <p:xfrm>
              <a:off x="838199" y="1918403"/>
              <a:ext cx="10515599" cy="2001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4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400"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1639" r="-427311" b="-447541"/>
                          </a:stretch>
                        </a:blipFill>
                      </a:tcPr>
                    </a:tc>
                    <a:tc>
                      <a:txBody>
                        <a:bodyPr/>
                        <a:lstStyle/>
                        <a:p>
                          <a:pPr algn="ctr"/>
                          <a:r>
                            <a:rPr lang="en-US" sz="1400"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1639" r="-200741" b="-447541"/>
                          </a:stretch>
                        </a:blipFill>
                      </a:tcPr>
                    </a:tc>
                    <a:tc>
                      <a:txBody>
                        <a:bodyPr/>
                        <a:lstStyle/>
                        <a:p>
                          <a:endParaRPr lang="en-US"/>
                        </a:p>
                      </a:txBody>
                      <a:tcPr anchor="ctr">
                        <a:blipFill>
                          <a:blip r:embed="rId2"/>
                          <a:stretch>
                            <a:fillRect l="-442007" t="-1639" r="-101487" b="-44754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sz="14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4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-.24</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.048</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518160">
                    <a:tc>
                      <a:txBody>
                        <a:bodyPr/>
                        <a:lstStyle/>
                        <a:p>
                          <a:pPr algn="ctr"/>
                          <a:r>
                            <a:rPr lang="en-US" sz="1400"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-0.30</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-0.29</a:t>
                          </a:r>
                        </a:p>
                      </a:txBody>
                      <a:tcPr anchor="ctr"/>
                    </a:tc>
                    <a:tc>
                      <a:txBody>
                        <a:bodyPr/>
                        <a:lstStyle/>
                        <a:p>
                          <a:pPr algn="ctr"/>
                          <a:r>
                            <a:rPr lang="en-US" sz="14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sz="140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400" dirty="0">
                            <a:latin typeface="Times New Roman" panose="02020603050405020304" pitchFamily="18" charset="0"/>
                            <a:cs typeface="Times New Roman" panose="02020603050405020304" pitchFamily="18" charset="0"/>
                          </a:endParaRPr>
                        </a:p>
                      </a:txBody>
                      <a:tcPr anchor="ctr"/>
                    </a:tc>
                    <a:tc>
                      <a:txBody>
                        <a:bodyPr/>
                        <a:lstStyle/>
                        <a:p>
                          <a:endParaRPr lang="en-US" sz="1400" dirty="0"/>
                        </a:p>
                      </a:txBody>
                      <a:tcPr anchor="ctr"/>
                    </a:tc>
                    <a:tc gridSpan="2">
                      <a:txBody>
                        <a:bodyPr/>
                        <a:lstStyle/>
                        <a:p>
                          <a:endParaRPr lang="en-US"/>
                        </a:p>
                      </a:txBody>
                      <a:tcPr anchor="ctr">
                        <a:blipFill>
                          <a:blip r:embed="rId2"/>
                          <a:stretch>
                            <a:fillRect l="-221004" t="-442623" r="-743" b="-6557"/>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
        <p:nvSpPr>
          <p:cNvPr id="6" name="TextBox 5">
            <a:extLst>
              <a:ext uri="{FF2B5EF4-FFF2-40B4-BE49-F238E27FC236}">
                <a16:creationId xmlns:a16="http://schemas.microsoft.com/office/drawing/2014/main" id="{01FC53A9-E94A-4115-A183-6A0649E74027}"/>
              </a:ext>
            </a:extLst>
          </p:cNvPr>
          <p:cNvSpPr txBox="1"/>
          <p:nvPr/>
        </p:nvSpPr>
        <p:spPr>
          <a:xfrm>
            <a:off x="768096" y="3939698"/>
            <a:ext cx="10585702" cy="323165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1-SD increase in pay satisfaction, T/O intentions are predicted to decrease by 0.24 SD’s when controlling for perceived career opp. For every 1-SD increase in perceived career </a:t>
            </a:r>
            <a:r>
              <a:rPr lang="en-US" sz="1600" dirty="0" err="1">
                <a:latin typeface="Comic Sans MS" panose="030F0702030302020204" pitchFamily="66" charset="0"/>
                <a:cs typeface="Times New Roman" panose="02020603050405020304" pitchFamily="18" charset="0"/>
              </a:rPr>
              <a:t>opp</a:t>
            </a:r>
            <a:r>
              <a:rPr lang="en-US" sz="1600" dirty="0">
                <a:latin typeface="Comic Sans MS" panose="030F0702030302020204" pitchFamily="66" charset="0"/>
                <a:cs typeface="Times New Roman" panose="02020603050405020304" pitchFamily="18" charset="0"/>
              </a:rPr>
              <a:t>, T/O intentions are predicted to decrease by 0.29 SD’s when controlling for pay satisfaction</a:t>
            </a: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Of </a:t>
            </a:r>
            <a:r>
              <a:rPr lang="en-US" sz="1600" i="1" dirty="0">
                <a:latin typeface="Comic Sans MS" panose="030F0702030302020204" pitchFamily="66" charset="0"/>
                <a:cs typeface="Times New Roman" panose="02020603050405020304" pitchFamily="18" charset="0"/>
              </a:rPr>
              <a:t>all</a:t>
            </a:r>
            <a:r>
              <a:rPr lang="en-US" sz="1600" dirty="0">
                <a:latin typeface="Comic Sans MS" panose="030F0702030302020204" pitchFamily="66" charset="0"/>
                <a:cs typeface="Times New Roman" panose="02020603050405020304" pitchFamily="18" charset="0"/>
              </a:rPr>
              <a:t> the variation in turnover intentions, about 4.8% is </a:t>
            </a:r>
            <a:r>
              <a:rPr lang="en-US" sz="1600" i="1" dirty="0">
                <a:latin typeface="Comic Sans MS" panose="030F0702030302020204" pitchFamily="66" charset="0"/>
                <a:cs typeface="Times New Roman" panose="02020603050405020304" pitchFamily="18" charset="0"/>
              </a:rPr>
              <a:t>uniquely</a:t>
            </a:r>
            <a:r>
              <a:rPr lang="en-US" sz="1600" dirty="0">
                <a:latin typeface="Comic Sans MS" panose="030F0702030302020204" pitchFamily="66" charset="0"/>
                <a:cs typeface="Times New Roman" panose="02020603050405020304" pitchFamily="18" charset="0"/>
              </a:rPr>
              <a:t> explained by pay satisfaction, and about 7.3% is </a:t>
            </a:r>
            <a:r>
              <a:rPr lang="en-US" sz="1600" i="1" dirty="0">
                <a:latin typeface="Comic Sans MS" panose="030F0702030302020204" pitchFamily="66" charset="0"/>
                <a:cs typeface="Times New Roman" panose="02020603050405020304" pitchFamily="18" charset="0"/>
              </a:rPr>
              <a:t>uniquely</a:t>
            </a:r>
            <a:r>
              <a:rPr lang="en-US" sz="1600" dirty="0">
                <a:latin typeface="Comic Sans MS" panose="030F0702030302020204" pitchFamily="66" charset="0"/>
                <a:cs typeface="Times New Roman" panose="02020603050405020304" pitchFamily="18" charset="0"/>
              </a:rPr>
              <a:t> explained by perceived career opportunities</a:t>
            </a:r>
          </a:p>
          <a:p>
            <a:pPr marL="285750" indent="-285750">
              <a:buFont typeface="Arial" panose="020B0604020202020204" pitchFamily="34" charset="0"/>
              <a:buChar char="•"/>
            </a:pPr>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Of the variation in T/O intentions </a:t>
            </a:r>
            <a:r>
              <a:rPr lang="en-US" sz="1600" i="1" dirty="0">
                <a:latin typeface="Comic Sans MS" panose="030F0702030302020204" pitchFamily="66" charset="0"/>
                <a:cs typeface="Times New Roman" panose="02020603050405020304" pitchFamily="18" charset="0"/>
              </a:rPr>
              <a:t>explained by the model</a:t>
            </a:r>
            <a:r>
              <a:rPr lang="en-US" sz="1600" dirty="0">
                <a:latin typeface="Comic Sans MS" panose="030F0702030302020204" pitchFamily="66" charset="0"/>
                <a:cs typeface="Times New Roman" panose="02020603050405020304" pitchFamily="18" charset="0"/>
              </a:rPr>
              <a:t>, about 44% is explained by pay satisfaction, and about 57% is explained by perceived career opportunities</a:t>
            </a:r>
          </a:p>
          <a:p>
            <a:pPr marL="285750" indent="-285750">
              <a:buFont typeface="Arial" panose="020B0604020202020204" pitchFamily="34" charset="0"/>
              <a:buChar char="•"/>
            </a:pPr>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Roughly 19% of the variation in T/O intentions can be explained by the model including these 2 predictors</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a:p>
            <a:endParaRPr lang="en-US" sz="1400"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179062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Nested (Hierarchical) Model Comparison</a:t>
            </a:r>
            <a:endParaRPr lang="en-US" sz="2400" dirty="0">
              <a:latin typeface="Comic Sans MS" panose="030F0702030302020204" pitchFamily="66" charset="0"/>
            </a:endParaRPr>
          </a:p>
        </p:txBody>
      </p:sp>
      <p:sp>
        <p:nvSpPr>
          <p:cNvPr id="5" name="TextBox 4">
            <a:extLst>
              <a:ext uri="{FF2B5EF4-FFF2-40B4-BE49-F238E27FC236}">
                <a16:creationId xmlns:a16="http://schemas.microsoft.com/office/drawing/2014/main" id="{3FE0F7C2-B999-421D-AA1E-61935802B037}"/>
              </a:ext>
            </a:extLst>
          </p:cNvPr>
          <p:cNvSpPr txBox="1"/>
          <p:nvPr/>
        </p:nvSpPr>
        <p:spPr>
          <a:xfrm>
            <a:off x="768096" y="2072640"/>
            <a:ext cx="105156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omic Sans MS" panose="030F0702030302020204" pitchFamily="66" charset="0"/>
                <a:cs typeface="Calibri" panose="020F0502020204030204" pitchFamily="34" charset="0"/>
              </a:rPr>
              <a:t>Do perceptions regarding career opportunity predict turnover intentions </a:t>
            </a:r>
            <a:r>
              <a:rPr lang="en-US" sz="2000" i="1" dirty="0">
                <a:latin typeface="Comic Sans MS" panose="030F0702030302020204" pitchFamily="66" charset="0"/>
                <a:cs typeface="Calibri" panose="020F0502020204030204" pitchFamily="34" charset="0"/>
              </a:rPr>
              <a:t>above and beyond</a:t>
            </a:r>
            <a:r>
              <a:rPr lang="en-US" sz="2000" dirty="0">
                <a:latin typeface="Comic Sans MS" panose="030F0702030302020204" pitchFamily="66" charset="0"/>
                <a:cs typeface="Calibri" panose="020F0502020204030204" pitchFamily="34" charset="0"/>
              </a:rPr>
              <a:t> pay satisfaction?</a:t>
            </a:r>
          </a:p>
          <a:p>
            <a:endParaRPr lang="en-US" sz="2000" dirty="0">
              <a:latin typeface="Comic Sans MS" panose="030F0702030302020204" pitchFamily="66" charset="0"/>
              <a:cs typeface="Calibri" panose="020F0502020204030204" pitchFamily="34" charset="0"/>
            </a:endParaRPr>
          </a:p>
          <a:p>
            <a:pPr marL="342900" indent="-342900">
              <a:buFont typeface="Arial" panose="020B0604020202020204" pitchFamily="34" charset="0"/>
              <a:buChar char="•"/>
            </a:pPr>
            <a:r>
              <a:rPr lang="en-US" sz="2000" dirty="0">
                <a:latin typeface="Comic Sans MS" panose="030F0702030302020204" pitchFamily="66" charset="0"/>
                <a:cs typeface="Calibri" panose="020F0502020204030204" pitchFamily="34" charset="0"/>
              </a:rPr>
              <a:t>Does adding perceived career opportunities to the model containing pay satisfaction significantly increase model fit?</a:t>
            </a:r>
          </a:p>
        </p:txBody>
      </p:sp>
      <p:pic>
        <p:nvPicPr>
          <p:cNvPr id="9" name="Picture 8">
            <a:extLst>
              <a:ext uri="{FF2B5EF4-FFF2-40B4-BE49-F238E27FC236}">
                <a16:creationId xmlns:a16="http://schemas.microsoft.com/office/drawing/2014/main" id="{CD435FAA-C8D7-4D00-AC78-6F807A3F3F90}"/>
              </a:ext>
            </a:extLst>
          </p:cNvPr>
          <p:cNvPicPr>
            <a:picLocks noChangeAspect="1"/>
          </p:cNvPicPr>
          <p:nvPr/>
        </p:nvPicPr>
        <p:blipFill>
          <a:blip r:embed="rId2"/>
          <a:stretch>
            <a:fillRect/>
          </a:stretch>
        </p:blipFill>
        <p:spPr>
          <a:xfrm>
            <a:off x="768096" y="3952118"/>
            <a:ext cx="7239000" cy="2085975"/>
          </a:xfrm>
          <a:prstGeom prst="rect">
            <a:avLst/>
          </a:prstGeom>
        </p:spPr>
      </p:pic>
      <p:sp>
        <p:nvSpPr>
          <p:cNvPr id="10" name="TextBox 9">
            <a:extLst>
              <a:ext uri="{FF2B5EF4-FFF2-40B4-BE49-F238E27FC236}">
                <a16:creationId xmlns:a16="http://schemas.microsoft.com/office/drawing/2014/main" id="{82ED708B-3885-4102-A0CB-4A8297C8D1FA}"/>
              </a:ext>
            </a:extLst>
          </p:cNvPr>
          <p:cNvSpPr txBox="1"/>
          <p:nvPr/>
        </p:nvSpPr>
        <p:spPr>
          <a:xfrm>
            <a:off x="8820845" y="4843822"/>
            <a:ext cx="999053" cy="400110"/>
          </a:xfrm>
          <a:prstGeom prst="rect">
            <a:avLst/>
          </a:prstGeom>
          <a:noFill/>
        </p:spPr>
        <p:txBody>
          <a:bodyPr wrap="square" rtlCol="0">
            <a:spAutoFit/>
          </a:bodyPr>
          <a:lstStyle/>
          <a:p>
            <a:r>
              <a:rPr lang="en-US" sz="2000" dirty="0">
                <a:solidFill>
                  <a:schemeClr val="accent3"/>
                </a:solidFill>
                <a:latin typeface="Comic Sans MS" panose="030F0702030302020204" pitchFamily="66" charset="0"/>
              </a:rPr>
              <a:t>Yes!</a:t>
            </a:r>
          </a:p>
        </p:txBody>
      </p:sp>
      <p:sp>
        <p:nvSpPr>
          <p:cNvPr id="11" name="Arrow: Right 10">
            <a:extLst>
              <a:ext uri="{FF2B5EF4-FFF2-40B4-BE49-F238E27FC236}">
                <a16:creationId xmlns:a16="http://schemas.microsoft.com/office/drawing/2014/main" id="{1BD551ED-5A1F-4373-AE5B-1F9EEFB36541}"/>
              </a:ext>
            </a:extLst>
          </p:cNvPr>
          <p:cNvSpPr/>
          <p:nvPr/>
        </p:nvSpPr>
        <p:spPr>
          <a:xfrm rot="9205765">
            <a:off x="8325396" y="5076783"/>
            <a:ext cx="444137" cy="334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24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800" u="sng" dirty="0">
                <a:latin typeface="Comic Sans MS" panose="030F0702030302020204" pitchFamily="66" charset="0"/>
              </a:rPr>
              <a:t>Visualization</a:t>
            </a:r>
            <a:r>
              <a:rPr lang="en-US" sz="2800" dirty="0">
                <a:latin typeface="Comic Sans MS" panose="030F0702030302020204" pitchFamily="66" charset="0"/>
              </a:rPr>
              <a:t>: Turnover ~ Pay Satisfaction + Career </a:t>
            </a:r>
            <a:r>
              <a:rPr lang="en-US" sz="2800" dirty="0" err="1">
                <a:latin typeface="Comic Sans MS" panose="030F0702030302020204" pitchFamily="66" charset="0"/>
              </a:rPr>
              <a:t>Opps</a:t>
            </a:r>
            <a:endParaRPr lang="en-US" sz="2800" dirty="0">
              <a:latin typeface="Comic Sans MS" panose="030F0702030302020204" pitchFamily="66" charset="0"/>
            </a:endParaRPr>
          </a:p>
        </p:txBody>
      </p:sp>
      <p:pic>
        <p:nvPicPr>
          <p:cNvPr id="8" name="Picture 7">
            <a:extLst>
              <a:ext uri="{FF2B5EF4-FFF2-40B4-BE49-F238E27FC236}">
                <a16:creationId xmlns:a16="http://schemas.microsoft.com/office/drawing/2014/main" id="{722FC51F-5D81-4223-8EA3-B71D536225A8}"/>
              </a:ext>
            </a:extLst>
          </p:cNvPr>
          <p:cNvPicPr>
            <a:picLocks noChangeAspect="1"/>
          </p:cNvPicPr>
          <p:nvPr/>
        </p:nvPicPr>
        <p:blipFill>
          <a:blip r:embed="rId2"/>
          <a:stretch>
            <a:fillRect/>
          </a:stretch>
        </p:blipFill>
        <p:spPr>
          <a:xfrm>
            <a:off x="3489489" y="1881369"/>
            <a:ext cx="5213021" cy="4976631"/>
          </a:xfrm>
          <a:prstGeom prst="rect">
            <a:avLst/>
          </a:prstGeom>
        </p:spPr>
      </p:pic>
    </p:spTree>
    <p:extLst>
      <p:ext uri="{BB962C8B-B14F-4D97-AF65-F5344CB8AC3E}">
        <p14:creationId xmlns:p14="http://schemas.microsoft.com/office/powerpoint/2010/main" val="268185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800" u="sng" dirty="0">
                <a:latin typeface="Comic Sans MS" panose="030F0702030302020204" pitchFamily="66" charset="0"/>
              </a:rPr>
              <a:t>Diagnostics</a:t>
            </a:r>
            <a:r>
              <a:rPr lang="en-US" sz="2800" dirty="0">
                <a:latin typeface="Comic Sans MS" panose="030F0702030302020204" pitchFamily="66" charset="0"/>
              </a:rPr>
              <a:t>: Turnover ~ Pay Satisfaction + Career </a:t>
            </a:r>
            <a:r>
              <a:rPr lang="en-US" sz="2800" dirty="0" err="1">
                <a:latin typeface="Comic Sans MS" panose="030F0702030302020204" pitchFamily="66" charset="0"/>
              </a:rPr>
              <a:t>Opp</a:t>
            </a:r>
            <a:endParaRPr lang="en-US" sz="2800" dirty="0">
              <a:latin typeface="Comic Sans MS" panose="030F0702030302020204" pitchFamily="66" charset="0"/>
            </a:endParaRPr>
          </a:p>
        </p:txBody>
      </p:sp>
      <p:pic>
        <p:nvPicPr>
          <p:cNvPr id="5" name="Picture 4">
            <a:extLst>
              <a:ext uri="{FF2B5EF4-FFF2-40B4-BE49-F238E27FC236}">
                <a16:creationId xmlns:a16="http://schemas.microsoft.com/office/drawing/2014/main" id="{4B9E62D3-3593-4EAE-87C2-A5976A91C7ED}"/>
              </a:ext>
            </a:extLst>
          </p:cNvPr>
          <p:cNvPicPr>
            <a:picLocks noChangeAspect="1"/>
          </p:cNvPicPr>
          <p:nvPr/>
        </p:nvPicPr>
        <p:blipFill>
          <a:blip r:embed="rId2"/>
          <a:srcRect/>
          <a:stretch/>
        </p:blipFill>
        <p:spPr>
          <a:xfrm>
            <a:off x="584042" y="4311012"/>
            <a:ext cx="3904175" cy="2020411"/>
          </a:xfrm>
          <a:prstGeom prst="rect">
            <a:avLst/>
          </a:prstGeom>
        </p:spPr>
      </p:pic>
      <p:pic>
        <p:nvPicPr>
          <p:cNvPr id="7" name="Picture 6">
            <a:extLst>
              <a:ext uri="{FF2B5EF4-FFF2-40B4-BE49-F238E27FC236}">
                <a16:creationId xmlns:a16="http://schemas.microsoft.com/office/drawing/2014/main" id="{F3FD15D0-A2EE-43FA-936F-5144E47D9A23}"/>
              </a:ext>
            </a:extLst>
          </p:cNvPr>
          <p:cNvPicPr>
            <a:picLocks noChangeAspect="1"/>
          </p:cNvPicPr>
          <p:nvPr/>
        </p:nvPicPr>
        <p:blipFill>
          <a:blip r:embed="rId3"/>
          <a:srcRect/>
          <a:stretch/>
        </p:blipFill>
        <p:spPr>
          <a:xfrm>
            <a:off x="584043" y="1943510"/>
            <a:ext cx="3904175" cy="2020411"/>
          </a:xfrm>
          <a:prstGeom prst="rect">
            <a:avLst/>
          </a:prstGeom>
        </p:spPr>
      </p:pic>
      <p:pic>
        <p:nvPicPr>
          <p:cNvPr id="3" name="Picture 2">
            <a:extLst>
              <a:ext uri="{FF2B5EF4-FFF2-40B4-BE49-F238E27FC236}">
                <a16:creationId xmlns:a16="http://schemas.microsoft.com/office/drawing/2014/main" id="{E61AAF77-17E2-41AA-9DA0-94F6F39C7227}"/>
              </a:ext>
            </a:extLst>
          </p:cNvPr>
          <p:cNvPicPr>
            <a:picLocks noChangeAspect="1"/>
          </p:cNvPicPr>
          <p:nvPr/>
        </p:nvPicPr>
        <p:blipFill>
          <a:blip r:embed="rId4"/>
          <a:srcRect/>
          <a:stretch/>
        </p:blipFill>
        <p:spPr>
          <a:xfrm>
            <a:off x="6265287" y="1943510"/>
            <a:ext cx="4531410" cy="2345004"/>
          </a:xfrm>
          <a:prstGeom prst="rect">
            <a:avLst/>
          </a:prstGeom>
        </p:spPr>
      </p:pic>
      <p:pic>
        <p:nvPicPr>
          <p:cNvPr id="4" name="Picture 3">
            <a:extLst>
              <a:ext uri="{FF2B5EF4-FFF2-40B4-BE49-F238E27FC236}">
                <a16:creationId xmlns:a16="http://schemas.microsoft.com/office/drawing/2014/main" id="{B79BC397-8411-410B-B9C0-598CB4D6A1C2}"/>
              </a:ext>
            </a:extLst>
          </p:cNvPr>
          <p:cNvPicPr>
            <a:picLocks noChangeAspect="1"/>
          </p:cNvPicPr>
          <p:nvPr/>
        </p:nvPicPr>
        <p:blipFill>
          <a:blip r:embed="rId5"/>
          <a:srcRect/>
          <a:stretch/>
        </p:blipFill>
        <p:spPr>
          <a:xfrm>
            <a:off x="6339730" y="4312146"/>
            <a:ext cx="4378545" cy="2265897"/>
          </a:xfrm>
          <a:prstGeom prst="rect">
            <a:avLst/>
          </a:prstGeom>
        </p:spPr>
      </p:pic>
    </p:spTree>
    <p:extLst>
      <p:ext uri="{BB962C8B-B14F-4D97-AF65-F5344CB8AC3E}">
        <p14:creationId xmlns:p14="http://schemas.microsoft.com/office/powerpoint/2010/main" val="329318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noAutofit/>
          </a:bodyPr>
          <a:lstStyle/>
          <a:p>
            <a:r>
              <a:rPr lang="en-US" sz="4800" dirty="0">
                <a:latin typeface="Comic Sans MS" panose="030F0702030302020204" pitchFamily="66" charset="0"/>
                <a:cs typeface="Calibri" panose="020F0502020204030204" pitchFamily="34" charset="0"/>
              </a:rPr>
              <a:t>Categorical Predictors in </a:t>
            </a:r>
            <a:r>
              <a:rPr lang="en-US" sz="4800" i="1" dirty="0">
                <a:latin typeface="Comic Sans MS" panose="030F0702030302020204" pitchFamily="66" charset="0"/>
                <a:cs typeface="Calibri" panose="020F0502020204030204" pitchFamily="34" charset="0"/>
              </a:rPr>
              <a:t>R</a:t>
            </a:r>
            <a:endParaRPr lang="en-US" sz="4800" dirty="0">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068740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D83892-A539-4973-8561-19268FF99ED1}"/>
              </a:ext>
            </a:extLst>
          </p:cNvPr>
          <p:cNvPicPr>
            <a:picLocks noChangeAspect="1"/>
          </p:cNvPicPr>
          <p:nvPr/>
        </p:nvPicPr>
        <p:blipFill>
          <a:blip r:embed="rId2"/>
          <a:srcRect/>
          <a:stretch/>
        </p:blipFill>
        <p:spPr>
          <a:xfrm>
            <a:off x="923109" y="1439565"/>
            <a:ext cx="9945189" cy="5138347"/>
          </a:xfrm>
          <a:prstGeom prst="rect">
            <a:avLst/>
          </a:prstGeom>
        </p:spPr>
      </p:pic>
      <p:pic>
        <p:nvPicPr>
          <p:cNvPr id="2" name="Picture 1">
            <a:extLst>
              <a:ext uri="{FF2B5EF4-FFF2-40B4-BE49-F238E27FC236}">
                <a16:creationId xmlns:a16="http://schemas.microsoft.com/office/drawing/2014/main" id="{79151BFC-B179-47A9-B7AF-CEA027C137A4}"/>
              </a:ext>
            </a:extLst>
          </p:cNvPr>
          <p:cNvPicPr>
            <a:picLocks noChangeAspect="1"/>
          </p:cNvPicPr>
          <p:nvPr/>
        </p:nvPicPr>
        <p:blipFill>
          <a:blip r:embed="rId3"/>
          <a:stretch>
            <a:fillRect/>
          </a:stretch>
        </p:blipFill>
        <p:spPr>
          <a:xfrm>
            <a:off x="3092699" y="116618"/>
            <a:ext cx="9569564" cy="1322947"/>
          </a:xfrm>
          <a:prstGeom prst="rect">
            <a:avLst/>
          </a:prstGeom>
        </p:spPr>
      </p:pic>
    </p:spTree>
    <p:extLst>
      <p:ext uri="{BB962C8B-B14F-4D97-AF65-F5344CB8AC3E}">
        <p14:creationId xmlns:p14="http://schemas.microsoft.com/office/powerpoint/2010/main" val="2177252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Simple Reg</a:t>
            </a:r>
            <a:r>
              <a:rPr lang="en-US" sz="2400" dirty="0">
                <a:latin typeface="Comic Sans MS" panose="030F0702030302020204" pitchFamily="66" charset="0"/>
              </a:rPr>
              <a:t>: Turnover ~ Manager Status</a:t>
            </a:r>
          </a:p>
        </p:txBody>
      </p:sp>
      <mc:AlternateContent xmlns:mc="http://schemas.openxmlformats.org/markup-compatibility/2006">
        <mc:Choice xmlns:a14="http://schemas.microsoft.com/office/drawing/2010/main"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557137297"/>
                  </p:ext>
                </p:extLst>
              </p:nvPr>
            </p:nvGraphicFramePr>
            <p:xfrm>
              <a:off x="905691" y="2302874"/>
              <a:ext cx="10441575" cy="1752600"/>
            </p:xfrm>
            <a:graphic>
              <a:graphicData uri="http://schemas.openxmlformats.org/drawingml/2006/table">
                <a:tbl>
                  <a:tblPr firstRow="1" bandRow="1">
                    <a:tableStyleId>{5C22544A-7EE6-4342-B048-85BDC9FD1C3A}</a:tableStyleId>
                  </a:tblPr>
                  <a:tblGrid>
                    <a:gridCol w="2088315">
                      <a:extLst>
                        <a:ext uri="{9D8B030D-6E8A-4147-A177-3AD203B41FA5}">
                          <a16:colId xmlns:a16="http://schemas.microsoft.com/office/drawing/2014/main" val="629016459"/>
                        </a:ext>
                      </a:extLst>
                    </a:gridCol>
                    <a:gridCol w="2088315">
                      <a:extLst>
                        <a:ext uri="{9D8B030D-6E8A-4147-A177-3AD203B41FA5}">
                          <a16:colId xmlns:a16="http://schemas.microsoft.com/office/drawing/2014/main" val="2825271419"/>
                        </a:ext>
                      </a:extLst>
                    </a:gridCol>
                    <a:gridCol w="2088315">
                      <a:extLst>
                        <a:ext uri="{9D8B030D-6E8A-4147-A177-3AD203B41FA5}">
                          <a16:colId xmlns:a16="http://schemas.microsoft.com/office/drawing/2014/main" val="3691573365"/>
                        </a:ext>
                      </a:extLst>
                    </a:gridCol>
                    <a:gridCol w="2088315">
                      <a:extLst>
                        <a:ext uri="{9D8B030D-6E8A-4147-A177-3AD203B41FA5}">
                          <a16:colId xmlns:a16="http://schemas.microsoft.com/office/drawing/2014/main" val="3989126575"/>
                        </a:ext>
                      </a:extLst>
                    </a:gridCol>
                    <a:gridCol w="2088315">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2.14</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[-0.04, 0.08]</a:t>
                          </a:r>
                        </a:p>
                      </a:txBody>
                      <a:tcPr anchor="ctr"/>
                    </a:tc>
                    <a:extLst>
                      <a:ext uri="{0D108BD9-81ED-4DB2-BD59-A6C34878D82A}">
                        <a16:rowId xmlns:a16="http://schemas.microsoft.com/office/drawing/2014/main" val="1065208719"/>
                      </a:ext>
                    </a:extLst>
                  </a:tr>
                  <a:tr h="370840">
                    <a:tc>
                      <a:txBody>
                        <a:bodyPr/>
                        <a:lstStyle/>
                        <a:p>
                          <a:pPr algn="ctr"/>
                          <a:r>
                            <a:rPr lang="en-US" dirty="0" err="1">
                              <a:latin typeface="Times New Roman" panose="02020603050405020304" pitchFamily="18" charset="0"/>
                              <a:cs typeface="Times New Roman" panose="02020603050405020304" pitchFamily="18" charset="0"/>
                            </a:rPr>
                            <a:t>ManagerYes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-0.09</a:t>
                          </a:r>
                        </a:p>
                      </a:txBody>
                      <a:tcPr anchor="ctr"/>
                    </a:tc>
                    <a:tc>
                      <a:txBody>
                        <a:bodyPr/>
                        <a:lstStyle/>
                        <a:p>
                          <a:pPr algn="ctr"/>
                          <a:r>
                            <a:rPr lang="en-US" dirty="0">
                              <a:latin typeface="Times New Roman" panose="02020603050405020304" pitchFamily="18" charset="0"/>
                              <a:cs typeface="Times New Roman" panose="02020603050405020304" pitchFamily="18" charset="0"/>
                            </a:rPr>
                            <a:t>-0.10</a:t>
                          </a:r>
                        </a:p>
                      </a:txBody>
                      <a:tcPr anchor="ctr"/>
                    </a:tc>
                    <a:tc>
                      <a:txBody>
                        <a:bodyPr/>
                        <a:lstStyle/>
                        <a:p>
                          <a:pPr algn="ctr"/>
                          <a:r>
                            <a:rPr lang="en-US" dirty="0">
                              <a:latin typeface="Times New Roman" panose="02020603050405020304" pitchFamily="18" charset="0"/>
                              <a:cs typeface="Times New Roman" panose="02020603050405020304" pitchFamily="18" charset="0"/>
                            </a:rPr>
                            <a:t>.11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[-0.22, 0.02]</a:t>
                          </a:r>
                        </a:p>
                      </a:txBody>
                      <a:tcPr anchor="ctr"/>
                    </a:tc>
                    <a:extLst>
                      <a:ext uri="{0D108BD9-81ED-4DB2-BD59-A6C34878D82A}">
                        <a16:rowId xmlns:a16="http://schemas.microsoft.com/office/drawing/2014/main" val="4254334580"/>
                      </a:ext>
                    </a:extLst>
                  </a:tr>
                  <a:tr h="37084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.001</a:t>
                          </a:r>
                          <a:endParaRPr lang="en-US" dirty="0"/>
                        </a:p>
                        <a:p>
                          <a:endParaRPr lang="en-US" dirty="0"/>
                        </a:p>
                      </a:txBody>
                      <a:tcPr anchor="ctr"/>
                    </a:tc>
                    <a:extLst>
                      <a:ext uri="{0D108BD9-81ED-4DB2-BD59-A6C34878D82A}">
                        <a16:rowId xmlns:a16="http://schemas.microsoft.com/office/drawing/2014/main" val="181783463"/>
                      </a:ext>
                    </a:extLst>
                  </a:tr>
                </a:tbl>
              </a:graphicData>
            </a:graphic>
          </p:graphicFrame>
        </mc:Choice>
        <mc:Fallback>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557137297"/>
                  </p:ext>
                </p:extLst>
              </p:nvPr>
            </p:nvGraphicFramePr>
            <p:xfrm>
              <a:off x="905691" y="2302874"/>
              <a:ext cx="10441575" cy="1752600"/>
            </p:xfrm>
            <a:graphic>
              <a:graphicData uri="http://schemas.openxmlformats.org/drawingml/2006/table">
                <a:tbl>
                  <a:tblPr firstRow="1" bandRow="1">
                    <a:tableStyleId>{5C22544A-7EE6-4342-B048-85BDC9FD1C3A}</a:tableStyleId>
                  </a:tblPr>
                  <a:tblGrid>
                    <a:gridCol w="2088315">
                      <a:extLst>
                        <a:ext uri="{9D8B030D-6E8A-4147-A177-3AD203B41FA5}">
                          <a16:colId xmlns:a16="http://schemas.microsoft.com/office/drawing/2014/main" val="629016459"/>
                        </a:ext>
                      </a:extLst>
                    </a:gridCol>
                    <a:gridCol w="2088315">
                      <a:extLst>
                        <a:ext uri="{9D8B030D-6E8A-4147-A177-3AD203B41FA5}">
                          <a16:colId xmlns:a16="http://schemas.microsoft.com/office/drawing/2014/main" val="2825271419"/>
                        </a:ext>
                      </a:extLst>
                    </a:gridCol>
                    <a:gridCol w="2088315">
                      <a:extLst>
                        <a:ext uri="{9D8B030D-6E8A-4147-A177-3AD203B41FA5}">
                          <a16:colId xmlns:a16="http://schemas.microsoft.com/office/drawing/2014/main" val="3691573365"/>
                        </a:ext>
                      </a:extLst>
                    </a:gridCol>
                    <a:gridCol w="2088315">
                      <a:extLst>
                        <a:ext uri="{9D8B030D-6E8A-4147-A177-3AD203B41FA5}">
                          <a16:colId xmlns:a16="http://schemas.microsoft.com/office/drawing/2014/main" val="3989126575"/>
                        </a:ext>
                      </a:extLst>
                    </a:gridCol>
                    <a:gridCol w="2088315">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877" t="-6557" r="-201754" b="-377049"/>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400000" t="-6557" r="-1166" b="-377049"/>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2.14</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[-0.04, 0.08]</a:t>
                          </a:r>
                        </a:p>
                      </a:txBody>
                      <a:tcPr anchor="ctr"/>
                    </a:tc>
                    <a:extLst>
                      <a:ext uri="{0D108BD9-81ED-4DB2-BD59-A6C34878D82A}">
                        <a16:rowId xmlns:a16="http://schemas.microsoft.com/office/drawing/2014/main" val="1065208719"/>
                      </a:ext>
                    </a:extLst>
                  </a:tr>
                  <a:tr h="370840">
                    <a:tc>
                      <a:txBody>
                        <a:bodyPr/>
                        <a:lstStyle/>
                        <a:p>
                          <a:pPr algn="ctr"/>
                          <a:r>
                            <a:rPr lang="en-US" dirty="0" err="1">
                              <a:latin typeface="Times New Roman" panose="02020603050405020304" pitchFamily="18" charset="0"/>
                              <a:cs typeface="Times New Roman" panose="02020603050405020304" pitchFamily="18" charset="0"/>
                            </a:rPr>
                            <a:t>ManagerYes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-0.09</a:t>
                          </a:r>
                        </a:p>
                      </a:txBody>
                      <a:tcPr anchor="ctr"/>
                    </a:tc>
                    <a:tc>
                      <a:txBody>
                        <a:bodyPr/>
                        <a:lstStyle/>
                        <a:p>
                          <a:pPr algn="ctr"/>
                          <a:r>
                            <a:rPr lang="en-US" dirty="0">
                              <a:latin typeface="Times New Roman" panose="02020603050405020304" pitchFamily="18" charset="0"/>
                              <a:cs typeface="Times New Roman" panose="02020603050405020304" pitchFamily="18" charset="0"/>
                            </a:rPr>
                            <a:t>-0.10</a:t>
                          </a:r>
                        </a:p>
                      </a:txBody>
                      <a:tcPr anchor="ctr"/>
                    </a:tc>
                    <a:tc>
                      <a:txBody>
                        <a:bodyPr/>
                        <a:lstStyle/>
                        <a:p>
                          <a:pPr algn="ctr"/>
                          <a:r>
                            <a:rPr lang="en-US" dirty="0">
                              <a:latin typeface="Times New Roman" panose="02020603050405020304" pitchFamily="18" charset="0"/>
                              <a:cs typeface="Times New Roman" panose="02020603050405020304" pitchFamily="18" charset="0"/>
                            </a:rPr>
                            <a:t>.11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[-0.22, 0.02]</a:t>
                          </a:r>
                        </a:p>
                      </a:txBody>
                      <a:tcPr anchor="ctr"/>
                    </a:tc>
                    <a:extLst>
                      <a:ext uri="{0D108BD9-81ED-4DB2-BD59-A6C34878D82A}">
                        <a16:rowId xmlns:a16="http://schemas.microsoft.com/office/drawing/2014/main" val="4254334580"/>
                      </a:ext>
                    </a:extLst>
                  </a:tr>
                  <a:tr h="64008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2"/>
                          <a:stretch>
                            <a:fillRect l="-400000" t="-176415" r="-1166" b="-1887"/>
                          </a:stretch>
                        </a:blipFill>
                      </a:tcPr>
                    </a:tc>
                    <a:extLst>
                      <a:ext uri="{0D108BD9-81ED-4DB2-BD59-A6C34878D82A}">
                        <a16:rowId xmlns:a16="http://schemas.microsoft.com/office/drawing/2014/main" val="181783463"/>
                      </a:ext>
                    </a:extLst>
                  </a:tr>
                </a:tbl>
              </a:graphicData>
            </a:graphic>
          </p:graphicFrame>
        </mc:Fallback>
      </mc:AlternateContent>
      <p:pic>
        <p:nvPicPr>
          <p:cNvPr id="5" name="Picture 4">
            <a:extLst>
              <a:ext uri="{FF2B5EF4-FFF2-40B4-BE49-F238E27FC236}">
                <a16:creationId xmlns:a16="http://schemas.microsoft.com/office/drawing/2014/main" id="{F02208F8-5F67-410B-A99F-2A9F8A40BC50}"/>
              </a:ext>
            </a:extLst>
          </p:cNvPr>
          <p:cNvPicPr>
            <a:picLocks noChangeAspect="1"/>
          </p:cNvPicPr>
          <p:nvPr/>
        </p:nvPicPr>
        <p:blipFill>
          <a:blip r:embed="rId3"/>
          <a:stretch>
            <a:fillRect/>
          </a:stretch>
        </p:blipFill>
        <p:spPr>
          <a:xfrm>
            <a:off x="1724025" y="4373336"/>
            <a:ext cx="8743950" cy="1943100"/>
          </a:xfrm>
          <a:prstGeom prst="rect">
            <a:avLst/>
          </a:prstGeom>
        </p:spPr>
      </p:pic>
    </p:spTree>
    <p:extLst>
      <p:ext uri="{BB962C8B-B14F-4D97-AF65-F5344CB8AC3E}">
        <p14:creationId xmlns:p14="http://schemas.microsoft.com/office/powerpoint/2010/main" val="1500076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D83892-A539-4973-8561-19268FF99ED1}"/>
              </a:ext>
            </a:extLst>
          </p:cNvPr>
          <p:cNvPicPr>
            <a:picLocks noChangeAspect="1"/>
          </p:cNvPicPr>
          <p:nvPr/>
        </p:nvPicPr>
        <p:blipFill>
          <a:blip r:embed="rId2"/>
          <a:stretch>
            <a:fillRect/>
          </a:stretch>
        </p:blipFill>
        <p:spPr>
          <a:xfrm>
            <a:off x="2351987" y="1053444"/>
            <a:ext cx="7488025" cy="5616019"/>
          </a:xfrm>
          <a:prstGeom prst="rect">
            <a:avLst/>
          </a:prstGeom>
        </p:spPr>
      </p:pic>
      <p:pic>
        <p:nvPicPr>
          <p:cNvPr id="5" name="Picture 4">
            <a:extLst>
              <a:ext uri="{FF2B5EF4-FFF2-40B4-BE49-F238E27FC236}">
                <a16:creationId xmlns:a16="http://schemas.microsoft.com/office/drawing/2014/main" id="{5F8187A5-4B6D-4E5E-B928-87CEB3A41221}"/>
              </a:ext>
            </a:extLst>
          </p:cNvPr>
          <p:cNvPicPr>
            <a:picLocks noChangeAspect="1"/>
          </p:cNvPicPr>
          <p:nvPr/>
        </p:nvPicPr>
        <p:blipFill>
          <a:blip r:embed="rId3"/>
          <a:stretch>
            <a:fillRect/>
          </a:stretch>
        </p:blipFill>
        <p:spPr>
          <a:xfrm>
            <a:off x="1499030" y="-135930"/>
            <a:ext cx="10607959" cy="1322947"/>
          </a:xfrm>
          <a:prstGeom prst="rect">
            <a:avLst/>
          </a:prstGeom>
        </p:spPr>
      </p:pic>
    </p:spTree>
    <p:extLst>
      <p:ext uri="{BB962C8B-B14F-4D97-AF65-F5344CB8AC3E}">
        <p14:creationId xmlns:p14="http://schemas.microsoft.com/office/powerpoint/2010/main" val="212456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Multiple Reg</a:t>
            </a:r>
            <a:r>
              <a:rPr lang="en-US" sz="2400" dirty="0">
                <a:latin typeface="Comic Sans MS" panose="030F0702030302020204" pitchFamily="66" charset="0"/>
              </a:rPr>
              <a:t>: Turnover ~ Pay Satisfaction + Manager Status</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nvPr>
            </p:nvGraphicFramePr>
            <p:xfrm>
              <a:off x="838199" y="2407376"/>
              <a:ext cx="10515599" cy="2124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𝒔𝒓</m:t>
                                    </m:r>
                                  </m:e>
                                  <m:sup>
                                    <m:r>
                                      <a:rPr lang="en-US" b="1" i="1" smtClean="0">
                                        <a:latin typeface="Cambria Math" panose="02040503050406030204" pitchFamily="18" charset="0"/>
                                        <a:cs typeface="Times New Roman" panose="02020603050405020304" pitchFamily="18" charset="0"/>
                                      </a:rPr>
                                      <m:t>𝟐</m:t>
                                    </m:r>
                                  </m:sup>
                                </m:sSup>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3.51</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dirty="0">
                              <a:latin typeface="Times New Roman" panose="02020603050405020304" pitchFamily="18" charset="0"/>
                              <a:cs typeface="Times New Roman" panose="02020603050405020304" pitchFamily="18" charset="0"/>
                            </a:rPr>
                            <a:t>-0.41</a:t>
                          </a:r>
                        </a:p>
                      </a:txBody>
                      <a:tcPr anchor="ctr"/>
                    </a:tc>
                    <a:tc>
                      <a:txBody>
                        <a:bodyPr/>
                        <a:lstStyle/>
                        <a:p>
                          <a:pPr algn="ctr"/>
                          <a:r>
                            <a:rPr lang="en-US" dirty="0">
                              <a:latin typeface="Times New Roman" panose="02020603050405020304" pitchFamily="18" charset="0"/>
                              <a:cs typeface="Times New Roman" panose="02020603050405020304" pitchFamily="18" charset="0"/>
                            </a:rPr>
                            <a:t>-.34</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dirty="0">
                              <a:latin typeface="Times New Roman" panose="02020603050405020304" pitchFamily="18" charset="0"/>
                              <a:cs typeface="Times New Roman" panose="02020603050405020304" pitchFamily="18" charset="0"/>
                            </a:rPr>
                            <a:t>.11</a:t>
                          </a:r>
                        </a:p>
                      </a:txBody>
                      <a:tcPr anchor="ctr"/>
                    </a:tc>
                    <a:tc>
                      <a:txBody>
                        <a:bodyPr/>
                        <a:lstStyle/>
                        <a:p>
                          <a:pPr algn="ctr"/>
                          <a:r>
                            <a:rPr lang="en-US"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dirty="0" err="1">
                              <a:latin typeface="Times New Roman" panose="02020603050405020304" pitchFamily="18" charset="0"/>
                              <a:cs typeface="Times New Roman" panose="02020603050405020304" pitchFamily="18" charset="0"/>
                            </a:rPr>
                            <a:t>ManagerYes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-0.05</a:t>
                          </a:r>
                        </a:p>
                      </a:txBody>
                      <a:tcPr anchor="ctr"/>
                    </a:tc>
                    <a:tc>
                      <a:txBody>
                        <a:bodyPr/>
                        <a:lstStyle/>
                        <a:p>
                          <a:pPr algn="ctr"/>
                          <a:r>
                            <a:rPr lang="en-US" dirty="0">
                              <a:latin typeface="Times New Roman" panose="02020603050405020304" pitchFamily="18" charset="0"/>
                              <a:cs typeface="Times New Roman" panose="02020603050405020304" pitchFamily="18" charset="0"/>
                            </a:rPr>
                            <a:t>-0.05</a:t>
                          </a:r>
                        </a:p>
                      </a:txBody>
                      <a:tcPr anchor="ctr"/>
                    </a:tc>
                    <a:tc>
                      <a:txBody>
                        <a:bodyPr/>
                        <a:lstStyle/>
                        <a:p>
                          <a:pPr algn="ctr"/>
                          <a:r>
                            <a:rPr lang="en-US"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[-0.17, .06]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.115</a:t>
                          </a:r>
                          <a:endParaRPr lang="en-US"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nvPr>
            </p:nvGraphicFramePr>
            <p:xfrm>
              <a:off x="838199" y="2407376"/>
              <a:ext cx="10515599" cy="212452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192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6557" r="-427311" b="-498361"/>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6557" r="-200741" b="-498361"/>
                          </a:stretch>
                        </a:blipFill>
                      </a:tcPr>
                    </a:tc>
                    <a:tc>
                      <a:txBody>
                        <a:bodyPr/>
                        <a:lstStyle/>
                        <a:p>
                          <a:endParaRPr lang="en-US"/>
                        </a:p>
                      </a:txBody>
                      <a:tcPr anchor="ctr">
                        <a:blipFill>
                          <a:blip r:embed="rId2"/>
                          <a:stretch>
                            <a:fillRect l="-442007" t="-6557" r="-101487" b="-49836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3.51</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640080">
                    <a:tc>
                      <a:txBody>
                        <a:bodyPr/>
                        <a:lstStyle/>
                        <a:p>
                          <a:pPr algn="ctr"/>
                          <a:r>
                            <a:rPr lang="en-US"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dirty="0">
                              <a:latin typeface="Times New Roman" panose="02020603050405020304" pitchFamily="18" charset="0"/>
                              <a:cs typeface="Times New Roman" panose="02020603050405020304" pitchFamily="18" charset="0"/>
                            </a:rPr>
                            <a:t>-0.41</a:t>
                          </a:r>
                        </a:p>
                      </a:txBody>
                      <a:tcPr anchor="ctr"/>
                    </a:tc>
                    <a:tc>
                      <a:txBody>
                        <a:bodyPr/>
                        <a:lstStyle/>
                        <a:p>
                          <a:pPr algn="ctr"/>
                          <a:r>
                            <a:rPr lang="en-US" dirty="0">
                              <a:latin typeface="Times New Roman" panose="02020603050405020304" pitchFamily="18" charset="0"/>
                              <a:cs typeface="Times New Roman" panose="02020603050405020304" pitchFamily="18" charset="0"/>
                            </a:rPr>
                            <a:t>-.34</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dirty="0">
                              <a:latin typeface="Times New Roman" panose="02020603050405020304" pitchFamily="18" charset="0"/>
                              <a:cs typeface="Times New Roman" panose="02020603050405020304" pitchFamily="18" charset="0"/>
                            </a:rPr>
                            <a:t>.11</a:t>
                          </a:r>
                        </a:p>
                      </a:txBody>
                      <a:tcPr anchor="ctr"/>
                    </a:tc>
                    <a:tc>
                      <a:txBody>
                        <a:bodyPr/>
                        <a:lstStyle/>
                        <a:p>
                          <a:pPr algn="ctr"/>
                          <a:r>
                            <a:rPr lang="en-US"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dirty="0" err="1">
                              <a:latin typeface="Times New Roman" panose="02020603050405020304" pitchFamily="18" charset="0"/>
                              <a:cs typeface="Times New Roman" panose="02020603050405020304" pitchFamily="18" charset="0"/>
                            </a:rPr>
                            <a:t>ManagerYes</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-0.05</a:t>
                          </a:r>
                        </a:p>
                      </a:txBody>
                      <a:tcPr anchor="ctr"/>
                    </a:tc>
                    <a:tc>
                      <a:txBody>
                        <a:bodyPr/>
                        <a:lstStyle/>
                        <a:p>
                          <a:pPr algn="ctr"/>
                          <a:r>
                            <a:rPr lang="en-US" dirty="0">
                              <a:latin typeface="Times New Roman" panose="02020603050405020304" pitchFamily="18" charset="0"/>
                              <a:cs typeface="Times New Roman" panose="02020603050405020304" pitchFamily="18" charset="0"/>
                            </a:rPr>
                            <a:t>-0.05</a:t>
                          </a:r>
                        </a:p>
                      </a:txBody>
                      <a:tcPr anchor="ctr"/>
                    </a:tc>
                    <a:tc>
                      <a:txBody>
                        <a:bodyPr/>
                        <a:lstStyle/>
                        <a:p>
                          <a:pPr algn="ctr"/>
                          <a:r>
                            <a:rPr lang="en-US"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[-0.17, .06]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gridSpan="2">
                      <a:txBody>
                        <a:bodyPr/>
                        <a:lstStyle/>
                        <a:p>
                          <a:endParaRPr lang="en-US"/>
                        </a:p>
                      </a:txBody>
                      <a:tcPr anchor="ctr">
                        <a:blipFill>
                          <a:blip r:embed="rId2"/>
                          <a:stretch>
                            <a:fillRect l="-221004" t="-480328" r="-743"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390F51-CFFF-4A71-AF47-17DB4842D880}"/>
                  </a:ext>
                </a:extLst>
              </p:cNvPr>
              <p:cNvSpPr txBox="1"/>
              <p:nvPr/>
            </p:nvSpPr>
            <p:spPr>
              <a:xfrm>
                <a:off x="838199" y="4801136"/>
                <a:ext cx="10515599"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DA = Dominance Analysis average;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𝑠𝑟</m:t>
                        </m:r>
                      </m:e>
                      <m:sup>
                        <m:r>
                          <a:rPr lang="en-US" b="0" i="1" smtClean="0">
                            <a:latin typeface="Cambria Math" panose="02040503050406030204" pitchFamily="18" charset="0"/>
                          </a:rPr>
                          <m:t>2</m:t>
                        </m:r>
                      </m:sup>
                    </m:sSup>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squared semi-partial correlations</a:t>
                </a:r>
              </a:p>
            </p:txBody>
          </p:sp>
        </mc:Choice>
        <mc:Fallback xmlns="">
          <p:sp>
            <p:nvSpPr>
              <p:cNvPr id="4" name="TextBox 3">
                <a:extLst>
                  <a:ext uri="{FF2B5EF4-FFF2-40B4-BE49-F238E27FC236}">
                    <a16:creationId xmlns:a16="http://schemas.microsoft.com/office/drawing/2014/main" id="{70390F51-CFFF-4A71-AF47-17DB4842D880}"/>
                  </a:ext>
                </a:extLst>
              </p:cNvPr>
              <p:cNvSpPr txBox="1">
                <a:spLocks noRot="1" noChangeAspect="1" noMove="1" noResize="1" noEditPoints="1" noAdjustHandles="1" noChangeArrowheads="1" noChangeShapeType="1" noTextEdit="1"/>
              </p:cNvSpPr>
              <p:nvPr/>
            </p:nvSpPr>
            <p:spPr>
              <a:xfrm>
                <a:off x="838199" y="4801136"/>
                <a:ext cx="10515599" cy="369332"/>
              </a:xfrm>
              <a:prstGeom prst="rect">
                <a:avLst/>
              </a:prstGeom>
              <a:blipFill>
                <a:blip r:embed="rId3"/>
                <a:stretch>
                  <a:fillRect l="-46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39974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latin typeface="Comic Sans MS" panose="030F0702030302020204" pitchFamily="66" charset="0"/>
              </a:rPr>
              <a:t>Agenda</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a:xfrm>
            <a:off x="6364224" y="1307592"/>
            <a:ext cx="5340096" cy="4251960"/>
          </a:xfrm>
        </p:spPr>
        <p:txBody>
          <a:bodyPr>
            <a:normAutofit fontScale="92500" lnSpcReduction="10000"/>
          </a:bodyPr>
          <a:lstStyle/>
          <a:p>
            <a:pPr marL="342900" lvl="0" indent="-342900">
              <a:buFont typeface="Arial" panose="020B0604020202020204" pitchFamily="34" charset="0"/>
              <a:buChar char="•"/>
            </a:pPr>
            <a:r>
              <a:rPr lang="en-US" sz="2400" dirty="0">
                <a:latin typeface="Comic Sans MS" panose="030F0702030302020204" pitchFamily="66" charset="0"/>
              </a:rPr>
              <a:t>Simple (Bivariate) Regression</a:t>
            </a:r>
          </a:p>
          <a:p>
            <a:pPr lvl="0"/>
            <a:endParaRPr lang="en-US" sz="2400" dirty="0">
              <a:latin typeface="Comic Sans MS" panose="030F0702030302020204" pitchFamily="66" charset="0"/>
            </a:endParaRPr>
          </a:p>
          <a:p>
            <a:pPr marL="342900" lvl="0" indent="-342900">
              <a:buFont typeface="Arial" panose="020B0604020202020204" pitchFamily="34" charset="0"/>
              <a:buChar char="•"/>
            </a:pPr>
            <a:r>
              <a:rPr lang="en-US" sz="2400" dirty="0">
                <a:latin typeface="Comic Sans MS" panose="030F0702030302020204" pitchFamily="66" charset="0"/>
              </a:rPr>
              <a:t>Multiple Regression</a:t>
            </a:r>
          </a:p>
          <a:p>
            <a:pPr lvl="0"/>
            <a:endParaRPr lang="en-US" sz="2400" dirty="0">
              <a:latin typeface="Comic Sans MS" panose="030F0702030302020204" pitchFamily="66" charset="0"/>
            </a:endParaRPr>
          </a:p>
          <a:p>
            <a:pPr marL="342900" lvl="0" indent="-342900">
              <a:buFont typeface="Arial" panose="020B0604020202020204" pitchFamily="34" charset="0"/>
              <a:buChar char="•"/>
            </a:pPr>
            <a:r>
              <a:rPr lang="en-US" sz="2400" dirty="0">
                <a:latin typeface="Comic Sans MS" panose="030F0702030302020204" pitchFamily="66" charset="0"/>
              </a:rPr>
              <a:t>Adding Categorical Predictors</a:t>
            </a:r>
          </a:p>
          <a:p>
            <a:pPr lvl="0"/>
            <a:endParaRPr lang="en-US" sz="2400" dirty="0">
              <a:latin typeface="Comic Sans MS" panose="030F0702030302020204" pitchFamily="66" charset="0"/>
            </a:endParaRPr>
          </a:p>
          <a:p>
            <a:pPr marL="342900" lvl="0" indent="-342900">
              <a:buFont typeface="Arial" panose="020B0604020202020204" pitchFamily="34" charset="0"/>
              <a:buChar char="•"/>
            </a:pPr>
            <a:r>
              <a:rPr lang="en-US" sz="2400" dirty="0">
                <a:latin typeface="Comic Sans MS" panose="030F0702030302020204" pitchFamily="66" charset="0"/>
              </a:rPr>
              <a:t>Mean-Centering Predictors</a:t>
            </a:r>
          </a:p>
          <a:p>
            <a:pPr lvl="0"/>
            <a:endParaRPr lang="en-US" sz="2400" dirty="0">
              <a:latin typeface="Comic Sans MS" panose="030F0702030302020204" pitchFamily="66" charset="0"/>
            </a:endParaRPr>
          </a:p>
          <a:p>
            <a:pPr marL="342900" lvl="0" indent="-342900">
              <a:buFont typeface="Arial" panose="020B0604020202020204" pitchFamily="34" charset="0"/>
              <a:buChar char="•"/>
            </a:pPr>
            <a:r>
              <a:rPr lang="en-US" sz="2400" dirty="0">
                <a:latin typeface="Comic Sans MS" panose="030F0702030302020204" pitchFamily="66" charset="0"/>
              </a:rPr>
              <a:t>Adding Interactions (Moderation)</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3/12/2022</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2</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Interpretation (1)</a:t>
            </a:r>
            <a:r>
              <a:rPr lang="en-US" sz="2400" dirty="0">
                <a:latin typeface="Comic Sans MS" panose="030F0702030302020204" pitchFamily="66" charset="0"/>
              </a:rPr>
              <a:t>: Turnover ~ Pay Satisfaction + Manager Status</a:t>
            </a:r>
          </a:p>
        </p:txBody>
      </p:sp>
      <p:sp>
        <p:nvSpPr>
          <p:cNvPr id="6" name="TextBox 5">
            <a:extLst>
              <a:ext uri="{FF2B5EF4-FFF2-40B4-BE49-F238E27FC236}">
                <a16:creationId xmlns:a16="http://schemas.microsoft.com/office/drawing/2014/main" id="{01FC53A9-E94A-4115-A183-6A0649E74027}"/>
              </a:ext>
            </a:extLst>
          </p:cNvPr>
          <p:cNvSpPr txBox="1"/>
          <p:nvPr/>
        </p:nvSpPr>
        <p:spPr>
          <a:xfrm>
            <a:off x="768096" y="3939698"/>
            <a:ext cx="10515600" cy="298543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The predicted level of T/O intent for </a:t>
            </a:r>
            <a:r>
              <a:rPr lang="en-US" sz="1600" i="1" dirty="0">
                <a:latin typeface="Comic Sans MS" panose="030F0702030302020204" pitchFamily="66" charset="0"/>
                <a:cs typeface="Times New Roman" panose="02020603050405020304" pitchFamily="18" charset="0"/>
              </a:rPr>
              <a:t>non-managers</a:t>
            </a:r>
            <a:r>
              <a:rPr lang="en-US" sz="1600" dirty="0">
                <a:latin typeface="Comic Sans MS" panose="030F0702030302020204" pitchFamily="66" charset="0"/>
                <a:cs typeface="Times New Roman" panose="02020603050405020304" pitchFamily="18" charset="0"/>
              </a:rPr>
              <a:t> with zero pay satisfaction is 3.51. </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1-unit increase in pay satisfaction, T/O intent is predicted to decrease by 0.41 units, controlling for manager status.</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Comparing employees who have the same manager status, but who differ by 1 unit on pay satisfaction, we would expect a difference in T/O intentions of -0.41 units</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Comparing employees who have the same pay satisfaction, we would expect a difference in T/O intentions between managers and non-managers of -0.05 units</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Note that this slope/difference is </a:t>
            </a:r>
            <a:r>
              <a:rPr lang="en-US" sz="1600" i="1" dirty="0">
                <a:latin typeface="Comic Sans MS" panose="030F0702030302020204" pitchFamily="66" charset="0"/>
                <a:cs typeface="Times New Roman" panose="02020603050405020304" pitchFamily="18" charset="0"/>
              </a:rPr>
              <a:t>not significant </a:t>
            </a:r>
            <a:r>
              <a:rPr lang="en-US" sz="1600" dirty="0">
                <a:latin typeface="Comic Sans MS" panose="030F0702030302020204" pitchFamily="66" charset="0"/>
                <a:cs typeface="Times New Roman" panose="02020603050405020304" pitchFamily="18" charset="0"/>
              </a:rPr>
              <a:t>in this case</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a:p>
            <a:endParaRPr lang="en-US" sz="1400" dirty="0">
              <a:latin typeface="Comic Sans MS" panose="030F0702030302020204" pitchFamily="66"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CA4CA215-677B-4D2E-943F-F523F96B7E6B}"/>
                  </a:ext>
                </a:extLst>
              </p:cNvPr>
              <p:cNvGraphicFramePr>
                <a:graphicFrameLocks noGrp="1"/>
              </p:cNvGraphicFramePr>
              <p:nvPr>
                <p:ph idx="1"/>
                <p:extLst>
                  <p:ext uri="{D42A27DB-BD31-4B8C-83A1-F6EECF244321}">
                    <p14:modId xmlns:p14="http://schemas.microsoft.com/office/powerpoint/2010/main" val="4230300779"/>
                  </p:ext>
                </p:extLst>
              </p:nvPr>
            </p:nvGraphicFramePr>
            <p:xfrm>
              <a:off x="838200" y="1856042"/>
              <a:ext cx="10515599" cy="206248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600"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𝜷</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95% CI for </a:t>
                          </a:r>
                          <a14:m>
                            <m:oMath xmlns:m="http://schemas.openxmlformats.org/officeDocument/2006/math">
                              <m:r>
                                <a:rPr lang="en-US" sz="1600" i="1" smtClean="0">
                                  <a:latin typeface="Cambria Math" panose="02040503050406030204" pitchFamily="18" charset="0"/>
                                  <a:ea typeface="Cambria Math" panose="02040503050406030204" pitchFamily="18" charset="0"/>
                                </a:rPr>
                                <m:t>𝜷</m:t>
                              </m:r>
                            </m:oMath>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US" sz="1600" b="1" i="1" smtClean="0">
                                        <a:latin typeface="Cambria Math" panose="02040503050406030204" pitchFamily="18" charset="0"/>
                                        <a:cs typeface="Times New Roman" panose="02020603050405020304" pitchFamily="18" charset="0"/>
                                      </a:rPr>
                                      <m:t>𝒔𝒓</m:t>
                                    </m:r>
                                  </m:e>
                                  <m:sup>
                                    <m:r>
                                      <a:rPr lang="en-US" sz="1600" b="1" i="1" smtClean="0">
                                        <a:latin typeface="Cambria Math" panose="02040503050406030204" pitchFamily="18" charset="0"/>
                                        <a:cs typeface="Times New Roman" panose="02020603050405020304" pitchFamily="18" charset="0"/>
                                      </a:rPr>
                                      <m:t>𝟐</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sz="16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3.51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6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-0.41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-.34</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sz="1600" dirty="0" err="1">
                              <a:latin typeface="Times New Roman" panose="02020603050405020304" pitchFamily="18" charset="0"/>
                              <a:cs typeface="Times New Roman" panose="02020603050405020304" pitchFamily="18" charset="0"/>
                            </a:rPr>
                            <a:t>ManagerYes</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[-0.17, .06]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sz="160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.115</a:t>
                          </a:r>
                          <a:endParaRPr lang="en-US" sz="1600"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7" name="Table 9">
                <a:extLst>
                  <a:ext uri="{FF2B5EF4-FFF2-40B4-BE49-F238E27FC236}">
                    <a16:creationId xmlns:a16="http://schemas.microsoft.com/office/drawing/2014/main" id="{CA4CA215-677B-4D2E-943F-F523F96B7E6B}"/>
                  </a:ext>
                </a:extLst>
              </p:cNvPr>
              <p:cNvGraphicFramePr>
                <a:graphicFrameLocks noGrp="1"/>
              </p:cNvGraphicFramePr>
              <p:nvPr>
                <p:ph idx="1"/>
                <p:extLst>
                  <p:ext uri="{D42A27DB-BD31-4B8C-83A1-F6EECF244321}">
                    <p14:modId xmlns:p14="http://schemas.microsoft.com/office/powerpoint/2010/main" val="4230300779"/>
                  </p:ext>
                </p:extLst>
              </p:nvPr>
            </p:nvGraphicFramePr>
            <p:xfrm>
              <a:off x="838200" y="1856042"/>
              <a:ext cx="10515599" cy="206248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600"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1639" r="-427311" b="-472131"/>
                          </a:stretch>
                        </a:blipFill>
                      </a:tcPr>
                    </a:tc>
                    <a:tc>
                      <a:txBody>
                        <a:bodyPr/>
                        <a:lstStyle/>
                        <a:p>
                          <a:pPr algn="ctr"/>
                          <a:r>
                            <a:rPr lang="en-US" sz="1600"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1639" r="-200741" b="-472131"/>
                          </a:stretch>
                        </a:blipFill>
                      </a:tcPr>
                    </a:tc>
                    <a:tc>
                      <a:txBody>
                        <a:bodyPr/>
                        <a:lstStyle/>
                        <a:p>
                          <a:endParaRPr lang="en-US"/>
                        </a:p>
                      </a:txBody>
                      <a:tcPr anchor="ctr">
                        <a:blipFill>
                          <a:blip r:embed="rId2"/>
                          <a:stretch>
                            <a:fillRect l="-442007" t="-1639" r="-101487" b="-4721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sz="16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3.51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579120">
                    <a:tc>
                      <a:txBody>
                        <a:bodyPr/>
                        <a:lstStyle/>
                        <a:p>
                          <a:pPr algn="ctr"/>
                          <a:r>
                            <a:rPr lang="en-US" sz="16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-0.41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-.34</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sz="1600" dirty="0" err="1">
                              <a:latin typeface="Times New Roman" panose="02020603050405020304" pitchFamily="18" charset="0"/>
                              <a:cs typeface="Times New Roman" panose="02020603050405020304" pitchFamily="18" charset="0"/>
                            </a:rPr>
                            <a:t>ManagerYes</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[-0.17, .06]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sz="160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p>
                      </a:txBody>
                      <a:tcPr anchor="ctr"/>
                    </a:tc>
                    <a:tc gridSpan="2">
                      <a:txBody>
                        <a:bodyPr/>
                        <a:lstStyle/>
                        <a:p>
                          <a:endParaRPr lang="en-US"/>
                        </a:p>
                      </a:txBody>
                      <a:tcPr anchor="ctr">
                        <a:blipFill>
                          <a:blip r:embed="rId2"/>
                          <a:stretch>
                            <a:fillRect l="-221004" t="-457377" r="-743" b="-16393"/>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Tree>
    <p:extLst>
      <p:ext uri="{BB962C8B-B14F-4D97-AF65-F5344CB8AC3E}">
        <p14:creationId xmlns:p14="http://schemas.microsoft.com/office/powerpoint/2010/main" val="148299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Interpretation (2)</a:t>
            </a:r>
            <a:r>
              <a:rPr lang="en-US" sz="2400" dirty="0">
                <a:latin typeface="Comic Sans MS" panose="030F0702030302020204" pitchFamily="66" charset="0"/>
              </a:rPr>
              <a:t>: Turnover ~ Pay Satisfaction + Manager Status</a:t>
            </a:r>
          </a:p>
        </p:txBody>
      </p:sp>
      <p:sp>
        <p:nvSpPr>
          <p:cNvPr id="6" name="TextBox 5">
            <a:extLst>
              <a:ext uri="{FF2B5EF4-FFF2-40B4-BE49-F238E27FC236}">
                <a16:creationId xmlns:a16="http://schemas.microsoft.com/office/drawing/2014/main" id="{01FC53A9-E94A-4115-A183-6A0649E74027}"/>
              </a:ext>
            </a:extLst>
          </p:cNvPr>
          <p:cNvSpPr txBox="1"/>
          <p:nvPr/>
        </p:nvSpPr>
        <p:spPr>
          <a:xfrm>
            <a:off x="768096" y="3939698"/>
            <a:ext cx="10585702" cy="298543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1-SD increase in pay satisfaction, T/O intentions are predicted to decrease by 0.34 SD’s when controlling for manager status. The standardized coefficient for manager status is non-sensical.</a:t>
            </a: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Of </a:t>
            </a:r>
            <a:r>
              <a:rPr lang="en-US" sz="1600" i="1" dirty="0">
                <a:latin typeface="Comic Sans MS" panose="030F0702030302020204" pitchFamily="66" charset="0"/>
                <a:cs typeface="Times New Roman" panose="02020603050405020304" pitchFamily="18" charset="0"/>
              </a:rPr>
              <a:t>all</a:t>
            </a:r>
            <a:r>
              <a:rPr lang="en-US" sz="1600" dirty="0">
                <a:latin typeface="Comic Sans MS" panose="030F0702030302020204" pitchFamily="66" charset="0"/>
                <a:cs typeface="Times New Roman" panose="02020603050405020304" pitchFamily="18" charset="0"/>
              </a:rPr>
              <a:t> the variation in turnover intentions, about 11% is </a:t>
            </a:r>
            <a:r>
              <a:rPr lang="en-US" sz="1600" i="1" dirty="0">
                <a:latin typeface="Comic Sans MS" panose="030F0702030302020204" pitchFamily="66" charset="0"/>
                <a:cs typeface="Times New Roman" panose="02020603050405020304" pitchFamily="18" charset="0"/>
              </a:rPr>
              <a:t>uniquely</a:t>
            </a:r>
            <a:r>
              <a:rPr lang="en-US" sz="1600" dirty="0">
                <a:latin typeface="Comic Sans MS" panose="030F0702030302020204" pitchFamily="66" charset="0"/>
                <a:cs typeface="Times New Roman" panose="02020603050405020304" pitchFamily="18" charset="0"/>
              </a:rPr>
              <a:t> explained by pay satisfaction, and less than .01% is </a:t>
            </a:r>
            <a:r>
              <a:rPr lang="en-US" sz="1600" i="1" dirty="0">
                <a:latin typeface="Comic Sans MS" panose="030F0702030302020204" pitchFamily="66" charset="0"/>
                <a:cs typeface="Times New Roman" panose="02020603050405020304" pitchFamily="18" charset="0"/>
              </a:rPr>
              <a:t>uniquely</a:t>
            </a:r>
            <a:r>
              <a:rPr lang="en-US" sz="1600" dirty="0">
                <a:latin typeface="Comic Sans MS" panose="030F0702030302020204" pitchFamily="66" charset="0"/>
                <a:cs typeface="Times New Roman" panose="02020603050405020304" pitchFamily="18" charset="0"/>
              </a:rPr>
              <a:t> explained by manager status</a:t>
            </a:r>
          </a:p>
          <a:p>
            <a:pPr marL="285750" indent="-285750">
              <a:buFont typeface="Arial" panose="020B0604020202020204" pitchFamily="34" charset="0"/>
              <a:buChar char="•"/>
            </a:pPr>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Dominance analysis results confirm that pay satisfaction has a drastically greater “relative importance”</a:t>
            </a:r>
          </a:p>
          <a:p>
            <a:pPr marL="285750" indent="-285750">
              <a:buFont typeface="Arial" panose="020B0604020202020204" pitchFamily="34" charset="0"/>
              <a:buChar char="•"/>
            </a:pPr>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Roughly 11.6% of the variation in T/O intentions can be explained by the model including these 2 predictors</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a:p>
            <a:endParaRPr lang="en-US" sz="1400" dirty="0">
              <a:latin typeface="Comic Sans MS" panose="030F0702030302020204" pitchFamily="66"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873F75B8-A490-400B-AC60-FFE8872B079D}"/>
                  </a:ext>
                </a:extLst>
              </p:cNvPr>
              <p:cNvGraphicFramePr>
                <a:graphicFrameLocks noGrp="1"/>
              </p:cNvGraphicFramePr>
              <p:nvPr>
                <p:ph idx="1"/>
                <p:extLst>
                  <p:ext uri="{D42A27DB-BD31-4B8C-83A1-F6EECF244321}">
                    <p14:modId xmlns:p14="http://schemas.microsoft.com/office/powerpoint/2010/main" val="1313419185"/>
                  </p:ext>
                </p:extLst>
              </p:nvPr>
            </p:nvGraphicFramePr>
            <p:xfrm>
              <a:off x="838200" y="1856042"/>
              <a:ext cx="10515599" cy="206248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600"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𝜷</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95% CI for </a:t>
                          </a:r>
                          <a14:m>
                            <m:oMath xmlns:m="http://schemas.openxmlformats.org/officeDocument/2006/math">
                              <m:r>
                                <a:rPr lang="en-US" sz="1600" i="1" smtClean="0">
                                  <a:latin typeface="Cambria Math" panose="02040503050406030204" pitchFamily="18" charset="0"/>
                                  <a:ea typeface="Cambria Math" panose="02040503050406030204" pitchFamily="18" charset="0"/>
                                </a:rPr>
                                <m:t>𝜷</m:t>
                              </m:r>
                            </m:oMath>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Times New Roman" panose="02020603050405020304" pitchFamily="18" charset="0"/>
                                      </a:rPr>
                                    </m:ctrlPr>
                                  </m:sSupPr>
                                  <m:e>
                                    <m:r>
                                      <a:rPr lang="en-US" sz="1600" b="1" i="1" smtClean="0">
                                        <a:latin typeface="Cambria Math" panose="02040503050406030204" pitchFamily="18" charset="0"/>
                                        <a:cs typeface="Times New Roman" panose="02020603050405020304" pitchFamily="18" charset="0"/>
                                      </a:rPr>
                                      <m:t>𝒔𝒓</m:t>
                                    </m:r>
                                  </m:e>
                                  <m:sup>
                                    <m:r>
                                      <a:rPr lang="en-US" sz="1600" b="1" i="1" smtClean="0">
                                        <a:latin typeface="Cambria Math" panose="02040503050406030204" pitchFamily="18" charset="0"/>
                                        <a:cs typeface="Times New Roman" panose="02020603050405020304" pitchFamily="18" charset="0"/>
                                      </a:rPr>
                                      <m:t>𝟐</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sz="16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3.51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sz="16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-0.41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-.34</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sz="1600" dirty="0" err="1">
                              <a:latin typeface="Times New Roman" panose="02020603050405020304" pitchFamily="18" charset="0"/>
                              <a:cs typeface="Times New Roman" panose="02020603050405020304" pitchFamily="18" charset="0"/>
                            </a:rPr>
                            <a:t>ManagerYes</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[-0.17, 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sz="160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.115</a:t>
                          </a:r>
                          <a:endParaRPr lang="en-US" sz="1600"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7" name="Table 9">
                <a:extLst>
                  <a:ext uri="{FF2B5EF4-FFF2-40B4-BE49-F238E27FC236}">
                    <a16:creationId xmlns:a16="http://schemas.microsoft.com/office/drawing/2014/main" id="{873F75B8-A490-400B-AC60-FFE8872B079D}"/>
                  </a:ext>
                </a:extLst>
              </p:cNvPr>
              <p:cNvGraphicFramePr>
                <a:graphicFrameLocks noGrp="1"/>
              </p:cNvGraphicFramePr>
              <p:nvPr>
                <p:ph idx="1"/>
                <p:extLst>
                  <p:ext uri="{D42A27DB-BD31-4B8C-83A1-F6EECF244321}">
                    <p14:modId xmlns:p14="http://schemas.microsoft.com/office/powerpoint/2010/main" val="1313419185"/>
                  </p:ext>
                </p:extLst>
              </p:nvPr>
            </p:nvGraphicFramePr>
            <p:xfrm>
              <a:off x="838200" y="1856042"/>
              <a:ext cx="10515599" cy="206248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sz="1600"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1639" r="-427311" b="-472131"/>
                          </a:stretch>
                        </a:blipFill>
                      </a:tcPr>
                    </a:tc>
                    <a:tc>
                      <a:txBody>
                        <a:bodyPr/>
                        <a:lstStyle/>
                        <a:p>
                          <a:pPr algn="ctr"/>
                          <a:r>
                            <a:rPr lang="en-US" sz="1600"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1639" r="-200741" b="-472131"/>
                          </a:stretch>
                        </a:blipFill>
                      </a:tcPr>
                    </a:tc>
                    <a:tc>
                      <a:txBody>
                        <a:bodyPr/>
                        <a:lstStyle/>
                        <a:p>
                          <a:endParaRPr lang="en-US"/>
                        </a:p>
                      </a:txBody>
                      <a:tcPr anchor="ctr">
                        <a:blipFill>
                          <a:blip r:embed="rId2"/>
                          <a:stretch>
                            <a:fillRect l="-442007" t="-1639" r="-101487" b="-4721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a:latin typeface="Times New Roman" panose="02020603050405020304" pitchFamily="18" charset="0"/>
                              <a:cs typeface="Times New Roman" panose="02020603050405020304" pitchFamily="18" charset="0"/>
                            </a:rPr>
                            <a:t>DA</a:t>
                          </a:r>
                        </a:p>
                      </a:txBody>
                      <a:tcPr anchor="ctr"/>
                    </a:tc>
                    <a:extLst>
                      <a:ext uri="{0D108BD9-81ED-4DB2-BD59-A6C34878D82A}">
                        <a16:rowId xmlns:a16="http://schemas.microsoft.com/office/drawing/2014/main" val="2768034653"/>
                      </a:ext>
                    </a:extLst>
                  </a:tr>
                  <a:tr h="370840">
                    <a:tc>
                      <a:txBody>
                        <a:bodyPr/>
                        <a:lstStyle/>
                        <a:p>
                          <a:pPr algn="ctr"/>
                          <a:r>
                            <a:rPr lang="en-US" sz="1600"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3.51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[-0.04, 0.07]</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579120">
                    <a:tc>
                      <a:txBody>
                        <a:bodyPr/>
                        <a:lstStyle/>
                        <a:p>
                          <a:pPr algn="ctr"/>
                          <a:r>
                            <a:rPr lang="en-US" sz="1600"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-0.41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-.34</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[-0.39, -0.29]</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.115</a:t>
                          </a:r>
                        </a:p>
                      </a:txBody>
                      <a:tcPr anchor="ctr"/>
                    </a:tc>
                    <a:extLst>
                      <a:ext uri="{0D108BD9-81ED-4DB2-BD59-A6C34878D82A}">
                        <a16:rowId xmlns:a16="http://schemas.microsoft.com/office/drawing/2014/main" val="3914432099"/>
                      </a:ext>
                    </a:extLst>
                  </a:tr>
                  <a:tr h="370840">
                    <a:tc>
                      <a:txBody>
                        <a:bodyPr/>
                        <a:lstStyle/>
                        <a:p>
                          <a:pPr algn="ctr"/>
                          <a:r>
                            <a:rPr lang="en-US" sz="1600" dirty="0" err="1">
                              <a:latin typeface="Times New Roman" panose="02020603050405020304" pitchFamily="18" charset="0"/>
                              <a:cs typeface="Times New Roman" panose="02020603050405020304" pitchFamily="18" charset="0"/>
                            </a:rPr>
                            <a:t>ManagerYes</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-0.05</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.374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[-0.17, 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.001</a:t>
                          </a:r>
                        </a:p>
                      </a:txBody>
                      <a:tcPr anchor="ctr"/>
                    </a:tc>
                    <a:extLst>
                      <a:ext uri="{0D108BD9-81ED-4DB2-BD59-A6C34878D82A}">
                        <a16:rowId xmlns:a16="http://schemas.microsoft.com/office/drawing/2014/main" val="4254334580"/>
                      </a:ext>
                    </a:extLst>
                  </a:tr>
                  <a:tr h="370840">
                    <a:tc>
                      <a:txBody>
                        <a:bodyPr/>
                        <a:lstStyle/>
                        <a:p>
                          <a:endParaRPr lang="en-US" sz="160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sz="1600" dirty="0"/>
                        </a:p>
                      </a:txBody>
                      <a:tcPr anchor="ctr"/>
                    </a:tc>
                    <a:tc gridSpan="2">
                      <a:txBody>
                        <a:bodyPr/>
                        <a:lstStyle/>
                        <a:p>
                          <a:endParaRPr lang="en-US"/>
                        </a:p>
                      </a:txBody>
                      <a:tcPr anchor="ctr">
                        <a:blipFill>
                          <a:blip r:embed="rId2"/>
                          <a:stretch>
                            <a:fillRect l="-221004" t="-457377" r="-743" b="-16393"/>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Tree>
    <p:extLst>
      <p:ext uri="{BB962C8B-B14F-4D97-AF65-F5344CB8AC3E}">
        <p14:creationId xmlns:p14="http://schemas.microsoft.com/office/powerpoint/2010/main" val="340272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800" u="sng" dirty="0">
                <a:latin typeface="Comic Sans MS" panose="030F0702030302020204" pitchFamily="66" charset="0"/>
              </a:rPr>
              <a:t>Diagnostics</a:t>
            </a:r>
            <a:r>
              <a:rPr lang="en-US" sz="2800" dirty="0">
                <a:latin typeface="Comic Sans MS" panose="030F0702030302020204" pitchFamily="66" charset="0"/>
              </a:rPr>
              <a:t>: Turnover ~ Pay Satisfaction + Manager Status</a:t>
            </a:r>
          </a:p>
        </p:txBody>
      </p:sp>
      <p:pic>
        <p:nvPicPr>
          <p:cNvPr id="5" name="Picture 4">
            <a:extLst>
              <a:ext uri="{FF2B5EF4-FFF2-40B4-BE49-F238E27FC236}">
                <a16:creationId xmlns:a16="http://schemas.microsoft.com/office/drawing/2014/main" id="{4B9E62D3-3593-4EAE-87C2-A5976A91C7ED}"/>
              </a:ext>
            </a:extLst>
          </p:cNvPr>
          <p:cNvPicPr>
            <a:picLocks noChangeAspect="1"/>
          </p:cNvPicPr>
          <p:nvPr/>
        </p:nvPicPr>
        <p:blipFill>
          <a:blip r:embed="rId2"/>
          <a:srcRect/>
          <a:stretch/>
        </p:blipFill>
        <p:spPr>
          <a:xfrm>
            <a:off x="584044" y="4009852"/>
            <a:ext cx="3904174" cy="2321571"/>
          </a:xfrm>
          <a:prstGeom prst="rect">
            <a:avLst/>
          </a:prstGeom>
        </p:spPr>
      </p:pic>
      <p:pic>
        <p:nvPicPr>
          <p:cNvPr id="7" name="Picture 6">
            <a:extLst>
              <a:ext uri="{FF2B5EF4-FFF2-40B4-BE49-F238E27FC236}">
                <a16:creationId xmlns:a16="http://schemas.microsoft.com/office/drawing/2014/main" id="{F3FD15D0-A2EE-43FA-936F-5144E47D9A23}"/>
              </a:ext>
            </a:extLst>
          </p:cNvPr>
          <p:cNvPicPr>
            <a:picLocks noChangeAspect="1"/>
          </p:cNvPicPr>
          <p:nvPr/>
        </p:nvPicPr>
        <p:blipFill>
          <a:blip r:embed="rId3"/>
          <a:srcRect/>
          <a:stretch/>
        </p:blipFill>
        <p:spPr>
          <a:xfrm>
            <a:off x="768096" y="1943510"/>
            <a:ext cx="3720122" cy="2020411"/>
          </a:xfrm>
          <a:prstGeom prst="rect">
            <a:avLst/>
          </a:prstGeom>
        </p:spPr>
      </p:pic>
      <p:pic>
        <p:nvPicPr>
          <p:cNvPr id="3" name="Picture 2">
            <a:extLst>
              <a:ext uri="{FF2B5EF4-FFF2-40B4-BE49-F238E27FC236}">
                <a16:creationId xmlns:a16="http://schemas.microsoft.com/office/drawing/2014/main" id="{E61AAF77-17E2-41AA-9DA0-94F6F39C7227}"/>
              </a:ext>
            </a:extLst>
          </p:cNvPr>
          <p:cNvPicPr>
            <a:picLocks noChangeAspect="1"/>
          </p:cNvPicPr>
          <p:nvPr/>
        </p:nvPicPr>
        <p:blipFill>
          <a:blip r:embed="rId4"/>
          <a:srcRect/>
          <a:stretch/>
        </p:blipFill>
        <p:spPr>
          <a:xfrm>
            <a:off x="6339731" y="1943510"/>
            <a:ext cx="3979926" cy="2345004"/>
          </a:xfrm>
          <a:prstGeom prst="rect">
            <a:avLst/>
          </a:prstGeom>
        </p:spPr>
      </p:pic>
      <p:pic>
        <p:nvPicPr>
          <p:cNvPr id="4" name="Picture 3">
            <a:extLst>
              <a:ext uri="{FF2B5EF4-FFF2-40B4-BE49-F238E27FC236}">
                <a16:creationId xmlns:a16="http://schemas.microsoft.com/office/drawing/2014/main" id="{B79BC397-8411-410B-B9C0-598CB4D6A1C2}"/>
              </a:ext>
            </a:extLst>
          </p:cNvPr>
          <p:cNvPicPr>
            <a:picLocks noChangeAspect="1"/>
          </p:cNvPicPr>
          <p:nvPr/>
        </p:nvPicPr>
        <p:blipFill>
          <a:blip r:embed="rId5"/>
          <a:srcRect/>
          <a:stretch/>
        </p:blipFill>
        <p:spPr>
          <a:xfrm>
            <a:off x="6339731" y="4312146"/>
            <a:ext cx="4363103" cy="2265897"/>
          </a:xfrm>
          <a:prstGeom prst="rect">
            <a:avLst/>
          </a:prstGeom>
        </p:spPr>
      </p:pic>
    </p:spTree>
    <p:extLst>
      <p:ext uri="{BB962C8B-B14F-4D97-AF65-F5344CB8AC3E}">
        <p14:creationId xmlns:p14="http://schemas.microsoft.com/office/powerpoint/2010/main" val="200077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noAutofit/>
          </a:bodyPr>
          <a:lstStyle/>
          <a:p>
            <a:r>
              <a:rPr lang="en-US" sz="4800" dirty="0">
                <a:solidFill>
                  <a:schemeClr val="bg1"/>
                </a:solidFill>
                <a:latin typeface="Comic Sans MS" panose="030F0702030302020204" pitchFamily="66" charset="0"/>
                <a:cs typeface="Calibri" panose="020F0502020204030204" pitchFamily="34" charset="0"/>
              </a:rPr>
              <a:t>Mean-Centering Predictors</a:t>
            </a:r>
            <a:endParaRPr lang="en-US" sz="4800" dirty="0">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59972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err="1">
                <a:latin typeface="Comic Sans MS" panose="030F0702030302020204" pitchFamily="66" charset="0"/>
              </a:rPr>
              <a:t>Mean_Centered</a:t>
            </a:r>
            <a:r>
              <a:rPr lang="en-US" sz="3600" dirty="0">
                <a:latin typeface="Comic Sans MS" panose="030F0702030302020204" pitchFamily="66" charset="0"/>
              </a:rPr>
              <a:t>: Turnover ~ Pay Satisfaction</a:t>
            </a:r>
          </a:p>
        </p:txBody>
      </p:sp>
      <mc:AlternateContent xmlns:mc="http://schemas.openxmlformats.org/markup-compatibility/2006">
        <mc:Choice xmlns:a14="http://schemas.microsoft.com/office/drawing/2010/main"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143496410"/>
                  </p:ext>
                </p:extLst>
              </p:nvPr>
            </p:nvGraphicFramePr>
            <p:xfrm>
              <a:off x="548638" y="2076450"/>
              <a:ext cx="11094720" cy="1483360"/>
            </p:xfrm>
            <a:graphic>
              <a:graphicData uri="http://schemas.openxmlformats.org/drawingml/2006/table">
                <a:tbl>
                  <a:tblPr firstRow="1" bandRow="1">
                    <a:tableStyleId>{5C22544A-7EE6-4342-B048-85BDC9FD1C3A}</a:tableStyleId>
                  </a:tblPr>
                  <a:tblGrid>
                    <a:gridCol w="2218944">
                      <a:extLst>
                        <a:ext uri="{9D8B030D-6E8A-4147-A177-3AD203B41FA5}">
                          <a16:colId xmlns:a16="http://schemas.microsoft.com/office/drawing/2014/main" val="629016459"/>
                        </a:ext>
                      </a:extLst>
                    </a:gridCol>
                    <a:gridCol w="2218944">
                      <a:extLst>
                        <a:ext uri="{9D8B030D-6E8A-4147-A177-3AD203B41FA5}">
                          <a16:colId xmlns:a16="http://schemas.microsoft.com/office/drawing/2014/main" val="2825271419"/>
                        </a:ext>
                      </a:extLst>
                    </a:gridCol>
                    <a:gridCol w="2218944">
                      <a:extLst>
                        <a:ext uri="{9D8B030D-6E8A-4147-A177-3AD203B41FA5}">
                          <a16:colId xmlns:a16="http://schemas.microsoft.com/office/drawing/2014/main" val="3691573365"/>
                        </a:ext>
                      </a:extLst>
                    </a:gridCol>
                    <a:gridCol w="1922625">
                      <a:extLst>
                        <a:ext uri="{9D8B030D-6E8A-4147-A177-3AD203B41FA5}">
                          <a16:colId xmlns:a16="http://schemas.microsoft.com/office/drawing/2014/main" val="3989126575"/>
                        </a:ext>
                      </a:extLst>
                    </a:gridCol>
                    <a:gridCol w="2515263">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2.12</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a:t>
                          </a:r>
                          <a:r>
                            <a:rPr lang="en-US" dirty="0" err="1">
                              <a:latin typeface="Times New Roman" panose="02020603050405020304" pitchFamily="18" charset="0"/>
                              <a:cs typeface="Times New Roman" panose="02020603050405020304" pitchFamily="18" charset="0"/>
                            </a:rPr>
                            <a:t>Satisfaction_Cent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.116</a:t>
                          </a:r>
                        </a:p>
                      </a:txBody>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143496410"/>
                  </p:ext>
                </p:extLst>
              </p:nvPr>
            </p:nvGraphicFramePr>
            <p:xfrm>
              <a:off x="548638" y="2076450"/>
              <a:ext cx="11094720" cy="1483360"/>
            </p:xfrm>
            <a:graphic>
              <a:graphicData uri="http://schemas.openxmlformats.org/drawingml/2006/table">
                <a:tbl>
                  <a:tblPr firstRow="1" bandRow="1">
                    <a:tableStyleId>{5C22544A-7EE6-4342-B048-85BDC9FD1C3A}</a:tableStyleId>
                  </a:tblPr>
                  <a:tblGrid>
                    <a:gridCol w="2218944">
                      <a:extLst>
                        <a:ext uri="{9D8B030D-6E8A-4147-A177-3AD203B41FA5}">
                          <a16:colId xmlns:a16="http://schemas.microsoft.com/office/drawing/2014/main" val="629016459"/>
                        </a:ext>
                      </a:extLst>
                    </a:gridCol>
                    <a:gridCol w="2218944">
                      <a:extLst>
                        <a:ext uri="{9D8B030D-6E8A-4147-A177-3AD203B41FA5}">
                          <a16:colId xmlns:a16="http://schemas.microsoft.com/office/drawing/2014/main" val="2825271419"/>
                        </a:ext>
                      </a:extLst>
                    </a:gridCol>
                    <a:gridCol w="2218944">
                      <a:extLst>
                        <a:ext uri="{9D8B030D-6E8A-4147-A177-3AD203B41FA5}">
                          <a16:colId xmlns:a16="http://schemas.microsoft.com/office/drawing/2014/main" val="3691573365"/>
                        </a:ext>
                      </a:extLst>
                    </a:gridCol>
                    <a:gridCol w="1922625">
                      <a:extLst>
                        <a:ext uri="{9D8B030D-6E8A-4147-A177-3AD203B41FA5}">
                          <a16:colId xmlns:a16="http://schemas.microsoft.com/office/drawing/2014/main" val="3989126575"/>
                        </a:ext>
                      </a:extLst>
                    </a:gridCol>
                    <a:gridCol w="2515263">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199726" t="-6557" r="-200822" b="-324590"/>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1162" t="-6557" r="-1211" b="-324590"/>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2.12</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a:t>
                          </a:r>
                          <a:r>
                            <a:rPr lang="en-US" dirty="0" err="1">
                              <a:latin typeface="Times New Roman" panose="02020603050405020304" pitchFamily="18" charset="0"/>
                              <a:cs typeface="Times New Roman" panose="02020603050405020304" pitchFamily="18" charset="0"/>
                            </a:rPr>
                            <a:t>Satisfaction_Cent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endParaRPr lang="en-US"/>
                        </a:p>
                      </a:txBody>
                      <a:tcPr>
                        <a:blipFill>
                          <a:blip r:embed="rId2"/>
                          <a:stretch>
                            <a:fillRect l="-150275" t="-306557" r="-687"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pic>
        <p:nvPicPr>
          <p:cNvPr id="10" name="Picture 9">
            <a:extLst>
              <a:ext uri="{FF2B5EF4-FFF2-40B4-BE49-F238E27FC236}">
                <a16:creationId xmlns:a16="http://schemas.microsoft.com/office/drawing/2014/main" id="{B4A32624-C4AC-470D-A8DC-22B23A7F90DC}"/>
              </a:ext>
            </a:extLst>
          </p:cNvPr>
          <p:cNvPicPr>
            <a:picLocks noChangeAspect="1"/>
          </p:cNvPicPr>
          <p:nvPr/>
        </p:nvPicPr>
        <p:blipFill>
          <a:blip r:embed="rId3"/>
          <a:stretch>
            <a:fillRect/>
          </a:stretch>
        </p:blipFill>
        <p:spPr>
          <a:xfrm>
            <a:off x="3378727" y="3818572"/>
            <a:ext cx="5434545" cy="2753503"/>
          </a:xfrm>
          <a:prstGeom prst="rect">
            <a:avLst/>
          </a:prstGeom>
        </p:spPr>
      </p:pic>
    </p:spTree>
    <p:extLst>
      <p:ext uri="{BB962C8B-B14F-4D97-AF65-F5344CB8AC3E}">
        <p14:creationId xmlns:p14="http://schemas.microsoft.com/office/powerpoint/2010/main" val="78364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a:latin typeface="Comic Sans MS" panose="030F0702030302020204" pitchFamily="66" charset="0"/>
              </a:rPr>
              <a:t>Mean-Centered</a:t>
            </a:r>
            <a:r>
              <a:rPr lang="en-US" sz="3600" dirty="0">
                <a:latin typeface="Comic Sans MS" panose="030F0702030302020204" pitchFamily="66" charset="0"/>
              </a:rPr>
              <a:t>: Turnover ~ Pay Satisfaction</a:t>
            </a:r>
          </a:p>
        </p:txBody>
      </p:sp>
      <mc:AlternateContent xmlns:mc="http://schemas.openxmlformats.org/markup-compatibility/2006">
        <mc:Choice xmlns:a14="http://schemas.microsoft.com/office/drawing/2010/main"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21411873"/>
                  </p:ext>
                </p:extLst>
              </p:nvPr>
            </p:nvGraphicFramePr>
            <p:xfrm>
              <a:off x="539931" y="2076450"/>
              <a:ext cx="11138261" cy="1483360"/>
            </p:xfrm>
            <a:graphic>
              <a:graphicData uri="http://schemas.openxmlformats.org/drawingml/2006/table">
                <a:tbl>
                  <a:tblPr firstRow="1" bandRow="1">
                    <a:tableStyleId>{5C22544A-7EE6-4342-B048-85BDC9FD1C3A}</a:tableStyleId>
                  </a:tblPr>
                  <a:tblGrid>
                    <a:gridCol w="2227652">
                      <a:extLst>
                        <a:ext uri="{9D8B030D-6E8A-4147-A177-3AD203B41FA5}">
                          <a16:colId xmlns:a16="http://schemas.microsoft.com/office/drawing/2014/main" val="629016459"/>
                        </a:ext>
                      </a:extLst>
                    </a:gridCol>
                    <a:gridCol w="2227652">
                      <a:extLst>
                        <a:ext uri="{9D8B030D-6E8A-4147-A177-3AD203B41FA5}">
                          <a16:colId xmlns:a16="http://schemas.microsoft.com/office/drawing/2014/main" val="2825271419"/>
                        </a:ext>
                      </a:extLst>
                    </a:gridCol>
                    <a:gridCol w="2227652">
                      <a:extLst>
                        <a:ext uri="{9D8B030D-6E8A-4147-A177-3AD203B41FA5}">
                          <a16:colId xmlns:a16="http://schemas.microsoft.com/office/drawing/2014/main" val="3691573365"/>
                        </a:ext>
                      </a:extLst>
                    </a:gridCol>
                    <a:gridCol w="1930171">
                      <a:extLst>
                        <a:ext uri="{9D8B030D-6E8A-4147-A177-3AD203B41FA5}">
                          <a16:colId xmlns:a16="http://schemas.microsoft.com/office/drawing/2014/main" val="3989126575"/>
                        </a:ext>
                      </a:extLst>
                    </a:gridCol>
                    <a:gridCol w="2525134">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highlight>
                                <a:srgbClr val="FFFF00"/>
                              </a:highlight>
                              <a:latin typeface="Times New Roman" panose="02020603050405020304" pitchFamily="18" charset="0"/>
                              <a:cs typeface="Times New Roman" panose="02020603050405020304" pitchFamily="18" charset="0"/>
                            </a:rPr>
                            <a:t>2.12</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Satisfaction_Cent</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.115</a:t>
                          </a:r>
                        </a:p>
                      </a:txBody>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21411873"/>
                  </p:ext>
                </p:extLst>
              </p:nvPr>
            </p:nvGraphicFramePr>
            <p:xfrm>
              <a:off x="539931" y="2076450"/>
              <a:ext cx="11138261" cy="1483360"/>
            </p:xfrm>
            <a:graphic>
              <a:graphicData uri="http://schemas.openxmlformats.org/drawingml/2006/table">
                <a:tbl>
                  <a:tblPr firstRow="1" bandRow="1">
                    <a:tableStyleId>{5C22544A-7EE6-4342-B048-85BDC9FD1C3A}</a:tableStyleId>
                  </a:tblPr>
                  <a:tblGrid>
                    <a:gridCol w="2227652">
                      <a:extLst>
                        <a:ext uri="{9D8B030D-6E8A-4147-A177-3AD203B41FA5}">
                          <a16:colId xmlns:a16="http://schemas.microsoft.com/office/drawing/2014/main" val="629016459"/>
                        </a:ext>
                      </a:extLst>
                    </a:gridCol>
                    <a:gridCol w="2227652">
                      <a:extLst>
                        <a:ext uri="{9D8B030D-6E8A-4147-A177-3AD203B41FA5}">
                          <a16:colId xmlns:a16="http://schemas.microsoft.com/office/drawing/2014/main" val="2825271419"/>
                        </a:ext>
                      </a:extLst>
                    </a:gridCol>
                    <a:gridCol w="2227652">
                      <a:extLst>
                        <a:ext uri="{9D8B030D-6E8A-4147-A177-3AD203B41FA5}">
                          <a16:colId xmlns:a16="http://schemas.microsoft.com/office/drawing/2014/main" val="3691573365"/>
                        </a:ext>
                      </a:extLst>
                    </a:gridCol>
                    <a:gridCol w="1930171">
                      <a:extLst>
                        <a:ext uri="{9D8B030D-6E8A-4147-A177-3AD203B41FA5}">
                          <a16:colId xmlns:a16="http://schemas.microsoft.com/office/drawing/2014/main" val="3989126575"/>
                        </a:ext>
                      </a:extLst>
                    </a:gridCol>
                    <a:gridCol w="2525134">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6557" r="-200820" b="-324590"/>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1787" t="-6557" r="-966" b="-324590"/>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highlight>
                                <a:srgbClr val="FFFF00"/>
                              </a:highlight>
                              <a:latin typeface="Times New Roman" panose="02020603050405020304" pitchFamily="18" charset="0"/>
                              <a:cs typeface="Times New Roman" panose="02020603050405020304" pitchFamily="18" charset="0"/>
                            </a:rPr>
                            <a:t>2.12</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Satisfaction_Cent</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endParaRPr lang="en-US"/>
                        </a:p>
                      </a:txBody>
                      <a:tcPr>
                        <a:blipFill>
                          <a:blip r:embed="rId2"/>
                          <a:stretch>
                            <a:fillRect l="-150205" t="-306557" r="-547"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
        <p:nvSpPr>
          <p:cNvPr id="6" name="TextBox 5">
            <a:extLst>
              <a:ext uri="{FF2B5EF4-FFF2-40B4-BE49-F238E27FC236}">
                <a16:creationId xmlns:a16="http://schemas.microsoft.com/office/drawing/2014/main" id="{EC2F3DBA-89B8-4B7E-B9CA-FE22195BD179}"/>
              </a:ext>
            </a:extLst>
          </p:cNvPr>
          <p:cNvSpPr txBox="1"/>
          <p:nvPr/>
        </p:nvSpPr>
        <p:spPr>
          <a:xfrm>
            <a:off x="838200" y="3864610"/>
            <a:ext cx="10515600"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a:highlight>
                  <a:srgbClr val="FFFF00"/>
                </a:highlight>
                <a:latin typeface="Comic Sans MS" panose="030F0702030302020204" pitchFamily="66" charset="0"/>
                <a:cs typeface="Times New Roman" panose="02020603050405020304" pitchFamily="18" charset="0"/>
              </a:rPr>
              <a:t>The predicted level of turnover intentions for individuals with </a:t>
            </a:r>
            <a:r>
              <a:rPr lang="en-US" sz="1600" b="1" dirty="0">
                <a:highlight>
                  <a:srgbClr val="FFFF00"/>
                </a:highlight>
                <a:latin typeface="Comic Sans MS" panose="030F0702030302020204" pitchFamily="66" charset="0"/>
                <a:cs typeface="Times New Roman" panose="02020603050405020304" pitchFamily="18" charset="0"/>
              </a:rPr>
              <a:t>average</a:t>
            </a:r>
            <a:r>
              <a:rPr lang="en-US" sz="1600" dirty="0">
                <a:highlight>
                  <a:srgbClr val="FFFF00"/>
                </a:highlight>
                <a:latin typeface="Comic Sans MS" panose="030F0702030302020204" pitchFamily="66" charset="0"/>
                <a:cs typeface="Times New Roman" panose="02020603050405020304" pitchFamily="18" charset="0"/>
              </a:rPr>
              <a:t> levels of pay satisfaction is 2.12</a:t>
            </a:r>
            <a:r>
              <a:rPr lang="en-US" sz="1600" dirty="0">
                <a:latin typeface="Comic Sans MS" panose="030F0702030302020204" pitchFamily="66" charset="0"/>
                <a:cs typeface="Times New Roman" panose="02020603050405020304" pitchFamily="18" charset="0"/>
              </a:rPr>
              <a:t>. </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1-unit increase in pay satisfaction, turnover intentions are predicted to decrease by 0.41 units.</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Mean-centering </a:t>
            </a:r>
            <a:r>
              <a:rPr lang="en-US" sz="1600" i="1" dirty="0">
                <a:latin typeface="Comic Sans MS" panose="030F0702030302020204" pitchFamily="66" charset="0"/>
                <a:cs typeface="Times New Roman" panose="02020603050405020304" pitchFamily="18" charset="0"/>
              </a:rPr>
              <a:t>does not change the slope, just the intercept!</a:t>
            </a:r>
            <a:endParaRPr lang="en-US" sz="1600" dirty="0">
              <a:latin typeface="Comic Sans MS" panose="030F0702030302020204" pitchFamily="66" charset="0"/>
              <a:cs typeface="Times New Roman" panose="02020603050405020304" pitchFamily="18" charset="0"/>
            </a:endParaRP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1-standard deviation increase in pay satisfaction, turnover intentions are predicted to decrease by 0.34 standard deviations</a:t>
            </a: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Roughly 11.5% of the variation in turnover intentions is explained by pay satisfaction.</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3620190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D-059C-4A3C-8337-1053A06658D2}"/>
              </a:ext>
            </a:extLst>
          </p:cNvPr>
          <p:cNvSpPr>
            <a:spLocks noGrp="1"/>
          </p:cNvSpPr>
          <p:nvPr>
            <p:ph type="title"/>
          </p:nvPr>
        </p:nvSpPr>
        <p:spPr/>
        <p:txBody>
          <a:bodyPr/>
          <a:lstStyle/>
          <a:p>
            <a:r>
              <a:rPr lang="en-US" sz="6000" dirty="0">
                <a:solidFill>
                  <a:schemeClr val="bg1"/>
                </a:solidFill>
              </a:rPr>
              <a:t>The way to get started is to quit </a:t>
            </a:r>
            <a:br>
              <a:rPr lang="en-US" sz="6000" dirty="0">
                <a:solidFill>
                  <a:schemeClr val="bg1"/>
                </a:solidFill>
              </a:rPr>
            </a:br>
            <a:r>
              <a:rPr lang="en-US" sz="6000" dirty="0">
                <a:solidFill>
                  <a:schemeClr val="bg1"/>
                </a:solidFill>
              </a:rPr>
              <a:t>talking and begin doing.</a:t>
            </a:r>
            <a:endParaRPr lang="en-US" dirty="0"/>
          </a:p>
        </p:txBody>
      </p:sp>
      <p:sp>
        <p:nvSpPr>
          <p:cNvPr id="3" name="Date Placeholder 2">
            <a:extLst>
              <a:ext uri="{FF2B5EF4-FFF2-40B4-BE49-F238E27FC236}">
                <a16:creationId xmlns:a16="http://schemas.microsoft.com/office/drawing/2014/main" id="{B832E26C-6CD3-465F-A511-722AFDA1754F}"/>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60FB3776-57DD-4448-8136-9BBC1793E8A4}"/>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B03B7BE-39F6-40AC-AB8F-9F8D5C70A057}"/>
              </a:ext>
            </a:extLst>
          </p:cNvPr>
          <p:cNvSpPr>
            <a:spLocks noGrp="1"/>
          </p:cNvSpPr>
          <p:nvPr>
            <p:ph type="sldNum" sz="quarter" idx="12"/>
          </p:nvPr>
        </p:nvSpPr>
        <p:spPr/>
        <p:txBody>
          <a:bodyPr/>
          <a:lstStyle/>
          <a:p>
            <a:fld id="{2C18C1E5-FB55-42F5-BD6D-9CC153FCDBE6}" type="slidenum">
              <a:rPr lang="en-US" smtClean="0"/>
              <a:pPr/>
              <a:t>26</a:t>
            </a:fld>
            <a:endParaRPr lang="en-US" dirty="0"/>
          </a:p>
        </p:txBody>
      </p:sp>
      <p:sp>
        <p:nvSpPr>
          <p:cNvPr id="6" name="Text Placeholder 5">
            <a:extLst>
              <a:ext uri="{FF2B5EF4-FFF2-40B4-BE49-F238E27FC236}">
                <a16:creationId xmlns:a16="http://schemas.microsoft.com/office/drawing/2014/main" id="{C60A5F81-EE45-46FC-B164-639C4AA8693B}"/>
              </a:ext>
            </a:extLst>
          </p:cNvPr>
          <p:cNvSpPr>
            <a:spLocks noGrp="1"/>
          </p:cNvSpPr>
          <p:nvPr>
            <p:ph type="body" sz="quarter" idx="13"/>
          </p:nvPr>
        </p:nvSpPr>
        <p:spPr/>
        <p:txBody>
          <a:bodyPr/>
          <a:lstStyle/>
          <a:p>
            <a:r>
              <a:rPr lang="en-US" sz="3200" dirty="0">
                <a:solidFill>
                  <a:schemeClr val="bg1"/>
                </a:solidFill>
              </a:rPr>
              <a:t>Walt Disney</a:t>
            </a:r>
          </a:p>
        </p:txBody>
      </p:sp>
    </p:spTree>
    <p:extLst>
      <p:ext uri="{BB962C8B-B14F-4D97-AF65-F5344CB8AC3E}">
        <p14:creationId xmlns:p14="http://schemas.microsoft.com/office/powerpoint/2010/main" val="233790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EDBB77-0E30-4710-8BE3-5ED4FE4F2954}"/>
              </a:ext>
            </a:extLst>
          </p:cNvPr>
          <p:cNvSpPr>
            <a:spLocks noGrp="1"/>
          </p:cNvSpPr>
          <p:nvPr>
            <p:ph type="title"/>
          </p:nvPr>
        </p:nvSpPr>
        <p:spPr/>
        <p:txBody>
          <a:bodyPr/>
          <a:lstStyle/>
          <a:p>
            <a:r>
              <a:rPr lang="en-US" dirty="0"/>
              <a:t>TEAM</a:t>
            </a:r>
          </a:p>
        </p:txBody>
      </p:sp>
      <p:pic>
        <p:nvPicPr>
          <p:cNvPr id="19" name="Picture Placeholder 18" descr="team member head shot">
            <a:extLst>
              <a:ext uri="{FF2B5EF4-FFF2-40B4-BE49-F238E27FC236}">
                <a16:creationId xmlns:a16="http://schemas.microsoft.com/office/drawing/2014/main" id="{567505A8-BFF9-4D8E-89C0-8E72DD33B0AF}"/>
              </a:ext>
            </a:extLst>
          </p:cNvPr>
          <p:cNvPicPr>
            <a:picLocks noGrp="1" noChangeAspect="1"/>
          </p:cNvPicPr>
          <p:nvPr>
            <p:ph type="pic" sz="quarter" idx="13"/>
          </p:nvPr>
        </p:nvPicPr>
        <p:blipFill rotWithShape="1">
          <a:blip r:embed="rId2"/>
          <a:srcRect l="79" r="79"/>
          <a:stretch/>
        </p:blipFill>
        <p:spPr/>
      </p:pic>
      <p:pic>
        <p:nvPicPr>
          <p:cNvPr id="21" name="Picture Placeholder 20" descr="team member head shot">
            <a:extLst>
              <a:ext uri="{FF2B5EF4-FFF2-40B4-BE49-F238E27FC236}">
                <a16:creationId xmlns:a16="http://schemas.microsoft.com/office/drawing/2014/main" id="{C92CC13A-497C-4C45-956D-50594C4CA526}"/>
              </a:ext>
            </a:extLst>
          </p:cNvPr>
          <p:cNvPicPr>
            <a:picLocks noGrp="1" noChangeAspect="1"/>
          </p:cNvPicPr>
          <p:nvPr>
            <p:ph type="pic" sz="quarter" idx="14"/>
          </p:nvPr>
        </p:nvPicPr>
        <p:blipFill rotWithShape="1">
          <a:blip r:embed="rId3"/>
          <a:srcRect l="463" r="463"/>
          <a:stretch/>
        </p:blipFill>
        <p:spPr/>
      </p:pic>
      <p:pic>
        <p:nvPicPr>
          <p:cNvPr id="23" name="Picture Placeholder 22" descr="team member head shot">
            <a:extLst>
              <a:ext uri="{FF2B5EF4-FFF2-40B4-BE49-F238E27FC236}">
                <a16:creationId xmlns:a16="http://schemas.microsoft.com/office/drawing/2014/main" id="{3A405414-97AC-49C0-B42B-F6B03984DA64}"/>
              </a:ext>
            </a:extLst>
          </p:cNvPr>
          <p:cNvPicPr>
            <a:picLocks noGrp="1" noChangeAspect="1"/>
          </p:cNvPicPr>
          <p:nvPr>
            <p:ph type="pic" sz="quarter" idx="15"/>
          </p:nvPr>
        </p:nvPicPr>
        <p:blipFill rotWithShape="1">
          <a:blip r:embed="rId4"/>
          <a:srcRect l="136" r="136"/>
          <a:stretch/>
        </p:blipFill>
        <p:spPr/>
      </p:pic>
      <p:pic>
        <p:nvPicPr>
          <p:cNvPr id="25" name="Picture Placeholder 24" descr="team member head shot">
            <a:extLst>
              <a:ext uri="{FF2B5EF4-FFF2-40B4-BE49-F238E27FC236}">
                <a16:creationId xmlns:a16="http://schemas.microsoft.com/office/drawing/2014/main" id="{8A3C657C-AA29-4EF3-B111-253C0F31314F}"/>
              </a:ext>
            </a:extLst>
          </p:cNvPr>
          <p:cNvPicPr>
            <a:picLocks noGrp="1" noChangeAspect="1"/>
          </p:cNvPicPr>
          <p:nvPr>
            <p:ph type="pic" sz="quarter" idx="16"/>
          </p:nvPr>
        </p:nvPicPr>
        <p:blipFill rotWithShape="1">
          <a:blip r:embed="rId5"/>
          <a:srcRect t="232" b="232"/>
          <a:stretch/>
        </p:blipFill>
        <p:spPr/>
      </p:pic>
      <p:pic>
        <p:nvPicPr>
          <p:cNvPr id="27" name="Picture Placeholder 26" descr="team member head shot">
            <a:extLst>
              <a:ext uri="{FF2B5EF4-FFF2-40B4-BE49-F238E27FC236}">
                <a16:creationId xmlns:a16="http://schemas.microsoft.com/office/drawing/2014/main" id="{070A2B23-4CB2-4C7B-909C-099E4AFD79FA}"/>
              </a:ext>
            </a:extLst>
          </p:cNvPr>
          <p:cNvPicPr>
            <a:picLocks noGrp="1" noChangeAspect="1"/>
          </p:cNvPicPr>
          <p:nvPr>
            <p:ph type="pic" sz="quarter" idx="17"/>
          </p:nvPr>
        </p:nvPicPr>
        <p:blipFill rotWithShape="1">
          <a:blip r:embed="rId6"/>
          <a:srcRect l="571" r="571"/>
          <a:stretch/>
        </p:blipFill>
        <p:spPr/>
      </p:pic>
      <p:sp>
        <p:nvSpPr>
          <p:cNvPr id="11" name="Text Placeholder 10">
            <a:extLst>
              <a:ext uri="{FF2B5EF4-FFF2-40B4-BE49-F238E27FC236}">
                <a16:creationId xmlns:a16="http://schemas.microsoft.com/office/drawing/2014/main" id="{CC188E31-6F56-43CB-A51D-5CE82F862217}"/>
              </a:ext>
            </a:extLst>
          </p:cNvPr>
          <p:cNvSpPr>
            <a:spLocks noGrp="1"/>
          </p:cNvSpPr>
          <p:nvPr>
            <p:ph type="body" sz="quarter" idx="18"/>
          </p:nvPr>
        </p:nvSpPr>
        <p:spPr/>
        <p:txBody>
          <a:bodyPr/>
          <a:lstStyle/>
          <a:p>
            <a:pPr lvl="0"/>
            <a:r>
              <a:rPr lang="en-US" noProof="0" dirty="0"/>
              <a:t>Name</a:t>
            </a:r>
          </a:p>
          <a:p>
            <a:pPr lvl="1"/>
            <a:r>
              <a:rPr lang="en-US" noProof="0" dirty="0"/>
              <a:t>Title</a:t>
            </a:r>
          </a:p>
        </p:txBody>
      </p:sp>
      <p:sp>
        <p:nvSpPr>
          <p:cNvPr id="12" name="Text Placeholder 11">
            <a:extLst>
              <a:ext uri="{FF2B5EF4-FFF2-40B4-BE49-F238E27FC236}">
                <a16:creationId xmlns:a16="http://schemas.microsoft.com/office/drawing/2014/main" id="{82C894C9-B95B-414A-8608-1FF00B791493}"/>
              </a:ext>
            </a:extLst>
          </p:cNvPr>
          <p:cNvSpPr>
            <a:spLocks noGrp="1"/>
          </p:cNvSpPr>
          <p:nvPr>
            <p:ph type="body" sz="quarter" idx="19"/>
          </p:nvPr>
        </p:nvSpPr>
        <p:spPr/>
        <p:txBody>
          <a:bodyPr/>
          <a:lstStyle/>
          <a:p>
            <a:pPr lvl="0"/>
            <a:r>
              <a:rPr lang="en-US" noProof="0" dirty="0"/>
              <a:t>Name</a:t>
            </a:r>
          </a:p>
          <a:p>
            <a:pPr lvl="1"/>
            <a:r>
              <a:rPr lang="en-US" noProof="0" dirty="0"/>
              <a:t>Title</a:t>
            </a:r>
          </a:p>
          <a:p>
            <a:endParaRPr lang="en-US" dirty="0"/>
          </a:p>
        </p:txBody>
      </p:sp>
      <p:sp>
        <p:nvSpPr>
          <p:cNvPr id="13" name="Text Placeholder 12">
            <a:extLst>
              <a:ext uri="{FF2B5EF4-FFF2-40B4-BE49-F238E27FC236}">
                <a16:creationId xmlns:a16="http://schemas.microsoft.com/office/drawing/2014/main" id="{4D9B118C-6413-489D-9C19-5FB260AF80A0}"/>
              </a:ext>
            </a:extLst>
          </p:cNvPr>
          <p:cNvSpPr>
            <a:spLocks noGrp="1"/>
          </p:cNvSpPr>
          <p:nvPr>
            <p:ph type="body" sz="quarter" idx="20"/>
          </p:nvPr>
        </p:nvSpPr>
        <p:spPr/>
        <p:txBody>
          <a:bodyPr/>
          <a:lstStyle/>
          <a:p>
            <a:pPr lvl="0"/>
            <a:r>
              <a:rPr lang="en-US" noProof="0" dirty="0"/>
              <a:t>Name</a:t>
            </a:r>
          </a:p>
          <a:p>
            <a:pPr lvl="1"/>
            <a:r>
              <a:rPr lang="en-US" noProof="0" dirty="0"/>
              <a:t>Title</a:t>
            </a:r>
          </a:p>
          <a:p>
            <a:endParaRPr lang="en-US" dirty="0"/>
          </a:p>
        </p:txBody>
      </p:sp>
      <p:sp>
        <p:nvSpPr>
          <p:cNvPr id="14" name="Text Placeholder 13">
            <a:extLst>
              <a:ext uri="{FF2B5EF4-FFF2-40B4-BE49-F238E27FC236}">
                <a16:creationId xmlns:a16="http://schemas.microsoft.com/office/drawing/2014/main" id="{152D04A7-2F9F-4801-819C-0FD622EB986C}"/>
              </a:ext>
            </a:extLst>
          </p:cNvPr>
          <p:cNvSpPr>
            <a:spLocks noGrp="1"/>
          </p:cNvSpPr>
          <p:nvPr>
            <p:ph type="body" sz="quarter" idx="21"/>
          </p:nvPr>
        </p:nvSpPr>
        <p:spPr/>
        <p:txBody>
          <a:bodyPr/>
          <a:lstStyle/>
          <a:p>
            <a:pPr lvl="0"/>
            <a:r>
              <a:rPr lang="en-US" noProof="0" dirty="0"/>
              <a:t>Name</a:t>
            </a:r>
          </a:p>
          <a:p>
            <a:pPr lvl="1"/>
            <a:r>
              <a:rPr lang="en-US" noProof="0" dirty="0"/>
              <a:t>Title</a:t>
            </a:r>
          </a:p>
        </p:txBody>
      </p:sp>
      <p:sp>
        <p:nvSpPr>
          <p:cNvPr id="15" name="Text Placeholder 14">
            <a:extLst>
              <a:ext uri="{FF2B5EF4-FFF2-40B4-BE49-F238E27FC236}">
                <a16:creationId xmlns:a16="http://schemas.microsoft.com/office/drawing/2014/main" id="{B6B3FA83-E76D-434E-A1B2-F30790338CD2}"/>
              </a:ext>
            </a:extLst>
          </p:cNvPr>
          <p:cNvSpPr>
            <a:spLocks noGrp="1"/>
          </p:cNvSpPr>
          <p:nvPr>
            <p:ph type="body" sz="quarter" idx="22"/>
          </p:nvPr>
        </p:nvSpPr>
        <p:spPr/>
        <p:txBody>
          <a:bodyPr/>
          <a:lstStyle/>
          <a:p>
            <a:pPr lvl="0"/>
            <a:r>
              <a:rPr lang="en-US" noProof="0" dirty="0"/>
              <a:t>Name</a:t>
            </a:r>
          </a:p>
          <a:p>
            <a:pPr lvl="1"/>
            <a:r>
              <a:rPr lang="en-US" noProof="0" dirty="0"/>
              <a:t>Title</a:t>
            </a:r>
          </a:p>
          <a:p>
            <a:endParaRPr lang="en-US" dirty="0"/>
          </a:p>
        </p:txBody>
      </p:sp>
      <p:sp>
        <p:nvSpPr>
          <p:cNvPr id="8" name="Date Placeholder 7">
            <a:extLst>
              <a:ext uri="{FF2B5EF4-FFF2-40B4-BE49-F238E27FC236}">
                <a16:creationId xmlns:a16="http://schemas.microsoft.com/office/drawing/2014/main" id="{0002C0A0-FE8B-4701-B2B8-2FE43EAD6345}"/>
              </a:ext>
            </a:extLst>
          </p:cNvPr>
          <p:cNvSpPr>
            <a:spLocks noGrp="1"/>
          </p:cNvSpPr>
          <p:nvPr>
            <p:ph type="dt" sz="half" idx="10"/>
          </p:nvPr>
        </p:nvSpPr>
        <p:spPr/>
        <p:txBody>
          <a:bodyPr/>
          <a:lstStyle/>
          <a:p>
            <a:r>
              <a:rPr lang="en-US" dirty="0"/>
              <a:t>9/3/20XX</a:t>
            </a:r>
          </a:p>
        </p:txBody>
      </p:sp>
      <p:sp>
        <p:nvSpPr>
          <p:cNvPr id="9" name="Footer Placeholder 8">
            <a:extLst>
              <a:ext uri="{FF2B5EF4-FFF2-40B4-BE49-F238E27FC236}">
                <a16:creationId xmlns:a16="http://schemas.microsoft.com/office/drawing/2014/main" id="{AB32B52C-0058-487E-A308-A7C4D75D56DB}"/>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C571E223-3317-47A3-95A7-B463EBD3FC00}"/>
              </a:ext>
            </a:extLst>
          </p:cNvPr>
          <p:cNvSpPr>
            <a:spLocks noGrp="1"/>
          </p:cNvSpPr>
          <p:nvPr>
            <p:ph type="sldNum" sz="quarter" idx="12"/>
          </p:nvPr>
        </p:nvSpPr>
        <p:spPr/>
        <p:txBody>
          <a:bodyPr/>
          <a:lstStyle/>
          <a:p>
            <a:fld id="{2C18C1E5-FB55-42F5-BD6D-9CC153FCDBE6}" type="slidenum">
              <a:rPr lang="en-US" smtClean="0"/>
              <a:pPr/>
              <a:t>27</a:t>
            </a:fld>
            <a:endParaRPr lang="en-US" dirty="0"/>
          </a:p>
        </p:txBody>
      </p:sp>
    </p:spTree>
    <p:extLst>
      <p:ext uri="{BB962C8B-B14F-4D97-AF65-F5344CB8AC3E}">
        <p14:creationId xmlns:p14="http://schemas.microsoft.com/office/powerpoint/2010/main" val="4048077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p:txBody>
          <a:bodyPr/>
          <a:lstStyle/>
          <a:p>
            <a:r>
              <a:rPr lang="en-US" sz="7200" dirty="0"/>
              <a:t>Timeline</a:t>
            </a:r>
            <a:endParaRPr lang="en-US" dirty="0"/>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86496F98-0917-4CDD-8ECD-008D45834E74}"/>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p:txBody>
          <a:bodyPr/>
          <a:lstStyle/>
          <a:p>
            <a:fld id="{2C18C1E5-FB55-42F5-BD6D-9CC153FCDBE6}" type="slidenum">
              <a:rPr lang="en-US" smtClean="0"/>
              <a:pPr/>
              <a:t>28</a:t>
            </a:fld>
            <a:endParaRPr lang="en-US" dirty="0"/>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819790731"/>
              </p:ext>
            </p:extLst>
          </p:nvPr>
        </p:nvGraphicFramePr>
        <p:xfrm>
          <a:off x="841375" y="2305050"/>
          <a:ext cx="10515600" cy="387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A3312664-75A7-465D-B522-B4D1998EE835}"/>
              </a:ext>
            </a:extLst>
          </p:cNvPr>
          <p:cNvSpPr>
            <a:spLocks noGrp="1"/>
          </p:cNvSpPr>
          <p:nvPr>
            <p:ph type="body" idx="1"/>
          </p:nvPr>
        </p:nvSpPr>
        <p:spPr/>
        <p:txBody>
          <a:bodyPr/>
          <a:lstStyle/>
          <a:p>
            <a:r>
              <a:rPr lang="en-US" sz="4400" dirty="0"/>
              <a:t>Subtitle</a:t>
            </a:r>
            <a:endParaRPr lang="en-US" dirty="0"/>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p:txBody>
          <a:bodyPr/>
          <a:lstStyle/>
          <a:p>
            <a:pPr lvl="0"/>
            <a:r>
              <a:rPr lang="en-US" sz="2400" b="0" i="0" u="none" dirty="0"/>
              <a:t>Add text, images, art, and videos. </a:t>
            </a:r>
          </a:p>
          <a:p>
            <a:pPr lvl="0"/>
            <a:r>
              <a:rPr lang="en-US" sz="2400" b="0" i="0" u="none" dirty="0"/>
              <a:t>Add transitions, animations, and motion. </a:t>
            </a:r>
          </a:p>
          <a:p>
            <a:pPr lvl="0"/>
            <a:r>
              <a:rPr lang="en-US" sz="2400" b="0" i="0" u="none" dirty="0"/>
              <a:t>Save to OneDrive, to get to your presentations from your computer, tablet, or phone. </a:t>
            </a:r>
            <a:endParaRPr lang="en-US" sz="2400" dirty="0"/>
          </a:p>
          <a:p>
            <a:pPr marL="0" indent="0">
              <a:buNone/>
            </a:pPr>
            <a:endParaRPr lang="en-US" dirty="0"/>
          </a:p>
        </p:txBody>
      </p:sp>
      <p:sp>
        <p:nvSpPr>
          <p:cNvPr id="16" name="Text Placeholder 15">
            <a:extLst>
              <a:ext uri="{FF2B5EF4-FFF2-40B4-BE49-F238E27FC236}">
                <a16:creationId xmlns:a16="http://schemas.microsoft.com/office/drawing/2014/main" id="{36355637-BB26-4973-8B98-06B7E307CB60}"/>
              </a:ext>
            </a:extLst>
          </p:cNvPr>
          <p:cNvSpPr>
            <a:spLocks noGrp="1"/>
          </p:cNvSpPr>
          <p:nvPr>
            <p:ph type="body" sz="quarter" idx="3"/>
          </p:nvPr>
        </p:nvSpPr>
        <p:spPr/>
        <p:txBody>
          <a:bodyPr/>
          <a:lstStyle/>
          <a:p>
            <a:r>
              <a:rPr lang="en-US" sz="4400" dirty="0"/>
              <a:t>Subtitle</a:t>
            </a:r>
            <a:endParaRPr lang="en-US" dirty="0"/>
          </a:p>
        </p:txBody>
      </p:sp>
      <p:sp>
        <p:nvSpPr>
          <p:cNvPr id="17" name="Content Placeholder 16">
            <a:extLst>
              <a:ext uri="{FF2B5EF4-FFF2-40B4-BE49-F238E27FC236}">
                <a16:creationId xmlns:a16="http://schemas.microsoft.com/office/drawing/2014/main" id="{373034D9-ED6D-4A5A-A8F5-A417D26C5A0F}"/>
              </a:ext>
            </a:extLst>
          </p:cNvPr>
          <p:cNvSpPr>
            <a:spLocks noGrp="1"/>
          </p:cNvSpPr>
          <p:nvPr>
            <p:ph sz="quarter" idx="4"/>
          </p:nvPr>
        </p:nvSpPr>
        <p:spPr/>
        <p:txBody>
          <a:bodyPr/>
          <a:lstStyle/>
          <a:p>
            <a:pPr lvl="0"/>
            <a:r>
              <a:rPr lang="en-US" sz="2400" b="0" i="0" u="none" dirty="0"/>
              <a:t>Open the Design Ideas pane for instant slide makeovers. </a:t>
            </a:r>
          </a:p>
          <a:p>
            <a:pPr lvl="0"/>
            <a:r>
              <a:rPr lang="en-US" sz="2400" b="0" i="0" u="none" dirty="0"/>
              <a:t>When we have design ideas, we’ll show them to you right there. </a:t>
            </a:r>
          </a:p>
          <a:p>
            <a:endParaRPr lang="en-US" dirty="0"/>
          </a:p>
        </p:txBody>
      </p:sp>
      <p:sp>
        <p:nvSpPr>
          <p:cNvPr id="7" name="Date Placeholder 6">
            <a:extLst>
              <a:ext uri="{FF2B5EF4-FFF2-40B4-BE49-F238E27FC236}">
                <a16:creationId xmlns:a16="http://schemas.microsoft.com/office/drawing/2014/main" id="{5106234C-6B47-4BED-963B-6EC9C25B552A}"/>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61A905F0-41FB-4528-82FB-9C213C0947D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BDE6EC3-B267-47CD-BA6E-B197B502B476}"/>
              </a:ext>
            </a:extLst>
          </p:cNvPr>
          <p:cNvSpPr>
            <a:spLocks noGrp="1"/>
          </p:cNvSpPr>
          <p:nvPr>
            <p:ph type="sldNum" sz="quarter" idx="12"/>
          </p:nvPr>
        </p:nvSpPr>
        <p:spPr/>
        <p:txBody>
          <a:bodyPr/>
          <a:lstStyle/>
          <a:p>
            <a:fld id="{2C18C1E5-FB55-42F5-BD6D-9CC153FCDBE6}" type="slidenum">
              <a:rPr lang="en-US" smtClean="0"/>
              <a:pPr/>
              <a:t>29</a:t>
            </a:fld>
            <a:endParaRPr lang="en-US" dirty="0"/>
          </a:p>
        </p:txBody>
      </p:sp>
    </p:spTree>
    <p:extLst>
      <p:ext uri="{BB962C8B-B14F-4D97-AF65-F5344CB8AC3E}">
        <p14:creationId xmlns:p14="http://schemas.microsoft.com/office/powerpoint/2010/main" val="382836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1992122" y="1885144"/>
            <a:ext cx="8207756" cy="2075688"/>
          </a:xfrm>
        </p:spPr>
        <p:txBody>
          <a:bodyPr>
            <a:noAutofit/>
          </a:bodyPr>
          <a:lstStyle/>
          <a:p>
            <a:r>
              <a:rPr lang="en-US" sz="6000" dirty="0">
                <a:solidFill>
                  <a:schemeClr val="bg1"/>
                </a:solidFill>
                <a:latin typeface="Comic Sans MS" panose="030F0702030302020204" pitchFamily="66" charset="0"/>
                <a:cs typeface="Calibri" panose="020F0502020204030204" pitchFamily="34" charset="0"/>
              </a:rPr>
              <a:t>Simple Regression in </a:t>
            </a:r>
            <a:r>
              <a:rPr lang="en-US" sz="6000" i="1" dirty="0">
                <a:solidFill>
                  <a:schemeClr val="bg1"/>
                </a:solidFill>
                <a:latin typeface="Comic Sans MS" panose="030F0702030302020204" pitchFamily="66" charset="0"/>
                <a:cs typeface="Calibri" panose="020F0502020204030204" pitchFamily="34" charset="0"/>
              </a:rPr>
              <a:t>R</a:t>
            </a:r>
            <a:endParaRPr lang="en-US" sz="6000" dirty="0">
              <a:latin typeface="Comic Sans MS" panose="030F0702030302020204" pitchFamily="66" charset="0"/>
              <a:cs typeface="Calibri" panose="020F0502020204030204" pitchFamily="34" charset="0"/>
            </a:endParaRPr>
          </a:p>
        </p:txBody>
      </p:sp>
      <p:pic>
        <p:nvPicPr>
          <p:cNvPr id="3" name="Picture 2">
            <a:extLst>
              <a:ext uri="{FF2B5EF4-FFF2-40B4-BE49-F238E27FC236}">
                <a16:creationId xmlns:a16="http://schemas.microsoft.com/office/drawing/2014/main" id="{D02BEA63-925A-4AFB-9BF3-554489E3E271}"/>
              </a:ext>
            </a:extLst>
          </p:cNvPr>
          <p:cNvPicPr>
            <a:picLocks noChangeAspect="1"/>
          </p:cNvPicPr>
          <p:nvPr/>
        </p:nvPicPr>
        <p:blipFill>
          <a:blip r:embed="rId2"/>
          <a:stretch>
            <a:fillRect/>
          </a:stretch>
        </p:blipFill>
        <p:spPr>
          <a:xfrm>
            <a:off x="10553018" y="167458"/>
            <a:ext cx="1383912" cy="1341236"/>
          </a:xfrm>
          <a:prstGeom prst="rect">
            <a:avLst/>
          </a:prstGeom>
        </p:spPr>
      </p:pic>
      <p:sp>
        <p:nvSpPr>
          <p:cNvPr id="5" name="Subtitle 2">
            <a:extLst>
              <a:ext uri="{FF2B5EF4-FFF2-40B4-BE49-F238E27FC236}">
                <a16:creationId xmlns:a16="http://schemas.microsoft.com/office/drawing/2014/main" id="{30760C2A-3F94-4FF1-BC20-36782DC31605}"/>
              </a:ext>
            </a:extLst>
          </p:cNvPr>
          <p:cNvSpPr txBox="1">
            <a:spLocks/>
          </p:cNvSpPr>
          <p:nvPr/>
        </p:nvSpPr>
        <p:spPr>
          <a:xfrm>
            <a:off x="9472397" y="6076925"/>
            <a:ext cx="2896583" cy="94183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F0"/>
                </a:solidFill>
                <a:latin typeface="Segoe Script" panose="030B0504020000000003" pitchFamily="66" charset="0"/>
              </a:rPr>
              <a:t>PsychoStat</a:t>
            </a:r>
          </a:p>
        </p:txBody>
      </p:sp>
    </p:spTree>
    <p:extLst>
      <p:ext uri="{BB962C8B-B14F-4D97-AF65-F5344CB8AC3E}">
        <p14:creationId xmlns:p14="http://schemas.microsoft.com/office/powerpoint/2010/main" val="2201432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AC70A0AD-4A0C-40FD-A774-6B09C1736F33}"/>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5AE4F89-DAE1-40CE-8F5C-C60CF296379E}"/>
              </a:ext>
            </a:extLst>
          </p:cNvPr>
          <p:cNvSpPr>
            <a:spLocks noGrp="1"/>
          </p:cNvSpPr>
          <p:nvPr>
            <p:ph type="body" idx="1"/>
          </p:nvPr>
        </p:nvSpPr>
        <p:spPr/>
        <p:txBody>
          <a:bodyPr>
            <a:normAutofit lnSpcReduction="10000"/>
          </a:bodyPr>
          <a:lstStyle/>
          <a:p>
            <a:r>
              <a:rPr lang="en-US" dirty="0"/>
              <a:t>Subtitle</a:t>
            </a:r>
          </a:p>
        </p:txBody>
      </p:sp>
      <p:sp>
        <p:nvSpPr>
          <p:cNvPr id="5" name="Text Placeholder 4">
            <a:extLst>
              <a:ext uri="{FF2B5EF4-FFF2-40B4-BE49-F238E27FC236}">
                <a16:creationId xmlns:a16="http://schemas.microsoft.com/office/drawing/2014/main" id="{2B11006E-0A70-4B24-9ECF-5487FD5193FF}"/>
              </a:ext>
            </a:extLst>
          </p:cNvPr>
          <p:cNvSpPr>
            <a:spLocks noGrp="1"/>
          </p:cNvSpPr>
          <p:nvPr>
            <p:ph type="body" sz="quarter" idx="3"/>
          </p:nvPr>
        </p:nvSpPr>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631D8CAB-33A0-4094-87E1-8E142A537A5F}"/>
              </a:ext>
            </a:extLst>
          </p:cNvPr>
          <p:cNvSpPr>
            <a:spLocks noGrp="1"/>
          </p:cNvSpPr>
          <p:nvPr>
            <p:ph type="body" sz="quarter" idx="13"/>
          </p:nvPr>
        </p:nvSpPr>
        <p:spPr/>
        <p:txBody>
          <a:bodyPr>
            <a:normAutofit lnSpcReduction="10000"/>
          </a:bodyPr>
          <a:lstStyle/>
          <a:p>
            <a:r>
              <a:rPr lang="en-US" dirty="0"/>
              <a:t>Subtitle</a:t>
            </a:r>
          </a:p>
        </p:txBody>
      </p:sp>
      <p:sp>
        <p:nvSpPr>
          <p:cNvPr id="4" name="Content Placeholder 3">
            <a:extLst>
              <a:ext uri="{FF2B5EF4-FFF2-40B4-BE49-F238E27FC236}">
                <a16:creationId xmlns:a16="http://schemas.microsoft.com/office/drawing/2014/main" id="{947F062E-956B-4680-B26F-D1CA5D55B048}"/>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6" name="Content Placeholder 5">
            <a:extLst>
              <a:ext uri="{FF2B5EF4-FFF2-40B4-BE49-F238E27FC236}">
                <a16:creationId xmlns:a16="http://schemas.microsoft.com/office/drawing/2014/main" id="{EB96A793-D0F5-4A04-98C7-588A051B5273}"/>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a:p>
            <a:endParaRPr lang="en-US" dirty="0"/>
          </a:p>
        </p:txBody>
      </p:sp>
      <p:sp>
        <p:nvSpPr>
          <p:cNvPr id="11" name="Content Placeholder 10">
            <a:extLst>
              <a:ext uri="{FF2B5EF4-FFF2-40B4-BE49-F238E27FC236}">
                <a16:creationId xmlns:a16="http://schemas.microsoft.com/office/drawing/2014/main" id="{38401151-47ED-4A91-BB32-1E8E0B90F771}"/>
              </a:ext>
            </a:extLst>
          </p:cNvPr>
          <p:cNvSpPr>
            <a:spLocks noGrp="1"/>
          </p:cNvSpPr>
          <p:nvPr>
            <p:ph sz="quarter" idx="14"/>
          </p:nvPr>
        </p:nvSpPr>
        <p:spPr/>
        <p:txBody>
          <a:bodyPr/>
          <a:lstStyle/>
          <a:p>
            <a:r>
              <a:rPr lang="en-US" sz="2400" dirty="0"/>
              <a:t>This PowerPoint theme uses its own unique set of colors, fonts, and effects to create the overall look and feel of these slides. </a:t>
            </a:r>
          </a:p>
          <a:p>
            <a:r>
              <a:rPr lang="en-US" sz="2400" dirty="0"/>
              <a:t>PowerPoint has tons of themes to give your presentation just the right personality. </a:t>
            </a:r>
          </a:p>
          <a:p>
            <a:endParaRPr lang="en-US" dirty="0"/>
          </a:p>
        </p:txBody>
      </p:sp>
      <p:sp>
        <p:nvSpPr>
          <p:cNvPr id="7" name="Date Placeholder 6">
            <a:extLst>
              <a:ext uri="{FF2B5EF4-FFF2-40B4-BE49-F238E27FC236}">
                <a16:creationId xmlns:a16="http://schemas.microsoft.com/office/drawing/2014/main" id="{8499257D-C40D-4533-97A3-C2FB8CB762C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BF490905-5C26-447A-9B42-E55CF46A973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A7BA4FBA-41F9-41F5-88B7-F79D63F1C3E3}"/>
              </a:ext>
            </a:extLst>
          </p:cNvPr>
          <p:cNvSpPr>
            <a:spLocks noGrp="1"/>
          </p:cNvSpPr>
          <p:nvPr>
            <p:ph type="sldNum" sz="quarter" idx="12"/>
          </p:nvPr>
        </p:nvSpPr>
        <p:spPr/>
        <p:txBody>
          <a:bodyPr/>
          <a:lstStyle/>
          <a:p>
            <a:fld id="{2C18C1E5-FB55-42F5-BD6D-9CC153FCDBE6}" type="slidenum">
              <a:rPr lang="en-US" smtClean="0"/>
              <a:pPr/>
              <a:t>30</a:t>
            </a:fld>
            <a:endParaRPr lang="en-US" dirty="0"/>
          </a:p>
        </p:txBody>
      </p:sp>
    </p:spTree>
    <p:extLst>
      <p:ext uri="{BB962C8B-B14F-4D97-AF65-F5344CB8AC3E}">
        <p14:creationId xmlns:p14="http://schemas.microsoft.com/office/powerpoint/2010/main" val="270835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pic>
        <p:nvPicPr>
          <p:cNvPr id="15" name="Picture Placeholder 14" descr="woman with boxing gloves">
            <a:extLst>
              <a:ext uri="{FF2B5EF4-FFF2-40B4-BE49-F238E27FC236}">
                <a16:creationId xmlns:a16="http://schemas.microsoft.com/office/drawing/2014/main" id="{658F430D-7953-4C3C-B3BE-0B399BDD08AD}"/>
              </a:ext>
            </a:extLst>
          </p:cNvPr>
          <p:cNvPicPr>
            <a:picLocks noGrp="1" noChangeAspect="1"/>
          </p:cNvPicPr>
          <p:nvPr>
            <p:ph type="pic" sz="quarter" idx="13"/>
          </p:nvPr>
        </p:nvPicPr>
        <p:blipFill rotWithShape="1">
          <a:blip r:embed="rId2"/>
          <a:srcRect l="117" r="117"/>
          <a:stretch/>
        </p:blipFill>
        <p:spPr/>
      </p:pic>
      <p:pic>
        <p:nvPicPr>
          <p:cNvPr id="17" name="Picture Placeholder 16" descr="inside of a gym">
            <a:extLst>
              <a:ext uri="{FF2B5EF4-FFF2-40B4-BE49-F238E27FC236}">
                <a16:creationId xmlns:a16="http://schemas.microsoft.com/office/drawing/2014/main" id="{F298FAB9-AC47-4458-8F09-2B393B152674}"/>
              </a:ext>
            </a:extLst>
          </p:cNvPr>
          <p:cNvPicPr>
            <a:picLocks noGrp="1" noChangeAspect="1"/>
          </p:cNvPicPr>
          <p:nvPr>
            <p:ph type="pic" sz="quarter" idx="14"/>
          </p:nvPr>
        </p:nvPicPr>
        <p:blipFill rotWithShape="1">
          <a:blip r:embed="rId3"/>
          <a:srcRect t="44" b="44"/>
          <a:stretch/>
        </p:blipFill>
        <p:spPr/>
      </p:pic>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9" name="Picture Placeholder 18" descr="close up of dumbells">
            <a:extLst>
              <a:ext uri="{FF2B5EF4-FFF2-40B4-BE49-F238E27FC236}">
                <a16:creationId xmlns:a16="http://schemas.microsoft.com/office/drawing/2014/main" id="{CFEB2900-00B6-43B7-AC38-09D3FDB30DC6}"/>
              </a:ext>
            </a:extLst>
          </p:cNvPr>
          <p:cNvPicPr>
            <a:picLocks noGrp="1" noChangeAspect="1"/>
          </p:cNvPicPr>
          <p:nvPr>
            <p:ph type="pic" sz="quarter" idx="16"/>
          </p:nvPr>
        </p:nvPicPr>
        <p:blipFill rotWithShape="1">
          <a:blip r:embed="rId4"/>
          <a:srcRect t="9" b="9"/>
          <a:stretch/>
        </p:blipFill>
        <p:spPr/>
      </p:pic>
      <p:pic>
        <p:nvPicPr>
          <p:cNvPr id="23" name="Picture Placeholder 22" descr="hands tying a shoe">
            <a:extLst>
              <a:ext uri="{FF2B5EF4-FFF2-40B4-BE49-F238E27FC236}">
                <a16:creationId xmlns:a16="http://schemas.microsoft.com/office/drawing/2014/main" id="{92EE76B6-79F9-4163-9187-866AA0F39EED}"/>
              </a:ext>
            </a:extLst>
          </p:cNvPr>
          <p:cNvPicPr>
            <a:picLocks noGrp="1" noChangeAspect="1"/>
          </p:cNvPicPr>
          <p:nvPr>
            <p:ph type="pic" sz="quarter" idx="15"/>
          </p:nvPr>
        </p:nvPicPr>
        <p:blipFill rotWithShape="1">
          <a:blip r:embed="rId5"/>
          <a:srcRect l="7" r="7"/>
          <a:stretch/>
        </p:blipFill>
        <p:spPr/>
      </p:pic>
    </p:spTree>
    <p:extLst>
      <p:ext uri="{BB962C8B-B14F-4D97-AF65-F5344CB8AC3E}">
        <p14:creationId xmlns:p14="http://schemas.microsoft.com/office/powerpoint/2010/main" val="306516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p:pic>
      <p:pic>
        <p:nvPicPr>
          <p:cNvPr id="27" name="Online Image Placeholder 11" descr="Monitor">
            <a:extLst>
              <a:ext uri="{FF2B5EF4-FFF2-40B4-BE49-F238E27FC236}">
                <a16:creationId xmlns:a16="http://schemas.microsoft.com/office/drawing/2014/main" id="{6EC943CF-98BB-4FE5-A6A8-5371D13646A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2A310-0919-4438-952C-499AC4A95E7A}"/>
              </a:ext>
            </a:extLst>
          </p:cNvPr>
          <p:cNvSpPr>
            <a:spLocks noGrp="1"/>
          </p:cNvSpPr>
          <p:nvPr>
            <p:ph type="body" sz="quarter" idx="22"/>
          </p:nvPr>
        </p:nvSpPr>
        <p:spPr/>
        <p:txBody>
          <a:bodyPr/>
          <a:lstStyle/>
          <a:p>
            <a:r>
              <a:rPr lang="en-US" dirty="0"/>
              <a:t>Website</a:t>
            </a:r>
          </a:p>
          <a:p>
            <a:endParaRPr lang="en-US" dirty="0"/>
          </a:p>
        </p:txBody>
      </p:sp>
      <p:sp>
        <p:nvSpPr>
          <p:cNvPr id="3" name="Date Placeholder 2">
            <a:extLst>
              <a:ext uri="{FF2B5EF4-FFF2-40B4-BE49-F238E27FC236}">
                <a16:creationId xmlns:a16="http://schemas.microsoft.com/office/drawing/2014/main" id="{DECE1FA4-302E-47BF-AD27-4A7685949974}"/>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8B357B38-EB06-465C-8F7E-F7E1E7079D1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32</a:t>
            </a:fld>
            <a:endParaRPr lang="en-US" dirty="0"/>
          </a:p>
        </p:txBody>
      </p:sp>
    </p:spTree>
    <p:extLst>
      <p:ext uri="{BB962C8B-B14F-4D97-AF65-F5344CB8AC3E}">
        <p14:creationId xmlns:p14="http://schemas.microsoft.com/office/powerpoint/2010/main" val="215194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a:latin typeface="Comic Sans MS" panose="030F0702030302020204" pitchFamily="66" charset="0"/>
              </a:rPr>
              <a:t>Simple Regression</a:t>
            </a:r>
            <a:r>
              <a:rPr lang="en-US" sz="3600" dirty="0">
                <a:latin typeface="Comic Sans MS" panose="030F0702030302020204" pitchFamily="66" charset="0"/>
              </a:rPr>
              <a:t>: Turnover ~ Pay Satisfaction</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019778473"/>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.115</a:t>
                          </a:r>
                        </a:p>
                      </a:txBody>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019778473"/>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199711" t="-6557" r="-200578" b="-324590"/>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1688" t="-6557" r="-1023" b="-324590"/>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endParaRPr lang="en-US"/>
                        </a:p>
                      </a:txBody>
                      <a:tcPr>
                        <a:blipFill>
                          <a:blip r:embed="rId2"/>
                          <a:stretch>
                            <a:fillRect l="-150290" t="-306557" r="-580"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pic>
        <p:nvPicPr>
          <p:cNvPr id="3" name="Picture 2">
            <a:extLst>
              <a:ext uri="{FF2B5EF4-FFF2-40B4-BE49-F238E27FC236}">
                <a16:creationId xmlns:a16="http://schemas.microsoft.com/office/drawing/2014/main" id="{AE0BE6E9-2BDC-469B-86B9-3C8380D65EB7}"/>
              </a:ext>
            </a:extLst>
          </p:cNvPr>
          <p:cNvPicPr>
            <a:picLocks noChangeAspect="1"/>
          </p:cNvPicPr>
          <p:nvPr/>
        </p:nvPicPr>
        <p:blipFill>
          <a:blip r:embed="rId3"/>
          <a:stretch>
            <a:fillRect/>
          </a:stretch>
        </p:blipFill>
        <p:spPr>
          <a:xfrm>
            <a:off x="3389494" y="3755488"/>
            <a:ext cx="5413011" cy="2801233"/>
          </a:xfrm>
          <a:prstGeom prst="rect">
            <a:avLst/>
          </a:prstGeom>
        </p:spPr>
      </p:pic>
    </p:spTree>
    <p:extLst>
      <p:ext uri="{BB962C8B-B14F-4D97-AF65-F5344CB8AC3E}">
        <p14:creationId xmlns:p14="http://schemas.microsoft.com/office/powerpoint/2010/main" val="48035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a:latin typeface="Comic Sans MS" panose="030F0702030302020204" pitchFamily="66" charset="0"/>
              </a:rPr>
              <a:t>Interpretation</a:t>
            </a:r>
            <a:r>
              <a:rPr lang="en-US" sz="3600" dirty="0">
                <a:latin typeface="Comic Sans MS" panose="030F0702030302020204" pitchFamily="66" charset="0"/>
              </a:rPr>
              <a:t>: Turnover ~ Pay Satisfaction</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724199110"/>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.116</a:t>
                          </a:r>
                        </a:p>
                      </a:txBody>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724199110"/>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199711" t="-6557" r="-200578" b="-324590"/>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1688" t="-6557" r="-1023" b="-324590"/>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endParaRPr lang="en-US"/>
                        </a:p>
                      </a:txBody>
                      <a:tcPr>
                        <a:blipFill>
                          <a:blip r:embed="rId2"/>
                          <a:stretch>
                            <a:fillRect l="-150290" t="-306557" r="-580"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p:sp>
        <p:nvSpPr>
          <p:cNvPr id="6" name="TextBox 5">
            <a:extLst>
              <a:ext uri="{FF2B5EF4-FFF2-40B4-BE49-F238E27FC236}">
                <a16:creationId xmlns:a16="http://schemas.microsoft.com/office/drawing/2014/main" id="{EC2F3DBA-89B8-4B7E-B9CA-FE22195BD179}"/>
              </a:ext>
            </a:extLst>
          </p:cNvPr>
          <p:cNvSpPr txBox="1"/>
          <p:nvPr/>
        </p:nvSpPr>
        <p:spPr>
          <a:xfrm>
            <a:off x="838200" y="3864610"/>
            <a:ext cx="10515600"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The predicted level of turnover intentions for individuals with zero pay satisfaction is 3.51. </a:t>
            </a:r>
          </a:p>
          <a:p>
            <a:pPr marL="742950" lvl="1"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Not meaningful in this instance because pay satisfaction only measured from 1 to 5 (discussed later)</a:t>
            </a:r>
          </a:p>
          <a:p>
            <a:pPr lvl="1"/>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1-unit increase in pay satisfaction, turnover intentions are predicted to decrease by 0.41 units.</a:t>
            </a: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For every 1-standard deviation increase in pay satisfaction, turnover intentions are predicted to decrease by 0.34 standard deviations</a:t>
            </a:r>
          </a:p>
          <a:p>
            <a:endParaRPr lang="en-US" sz="1600"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1600" dirty="0">
                <a:latin typeface="Comic Sans MS" panose="030F0702030302020204" pitchFamily="66" charset="0"/>
                <a:cs typeface="Times New Roman" panose="02020603050405020304" pitchFamily="18" charset="0"/>
              </a:rPr>
              <a:t>Roughly 11.6% of the variation in turnover intentions is explained by pay satisfaction.</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325321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a:latin typeface="Comic Sans MS" panose="030F0702030302020204" pitchFamily="66" charset="0"/>
              </a:rPr>
              <a:t>Fancy Write-Up</a:t>
            </a:r>
            <a:r>
              <a:rPr lang="en-US" sz="3600" dirty="0">
                <a:latin typeface="Comic Sans MS" panose="030F0702030302020204" pitchFamily="66" charset="0"/>
              </a:rPr>
              <a:t>: Turnover ~ Pay Satisfaction</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153427273"/>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pPr algn="ct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.116</a:t>
                          </a:r>
                        </a:p>
                      </a:txBody>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2153427273"/>
                  </p:ext>
                </p:extLst>
              </p:nvPr>
            </p:nvGraphicFramePr>
            <p:xfrm>
              <a:off x="838200" y="2076450"/>
              <a:ext cx="10515600" cy="14833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629016459"/>
                        </a:ext>
                      </a:extLst>
                    </a:gridCol>
                    <a:gridCol w="2103120">
                      <a:extLst>
                        <a:ext uri="{9D8B030D-6E8A-4147-A177-3AD203B41FA5}">
                          <a16:colId xmlns:a16="http://schemas.microsoft.com/office/drawing/2014/main" val="2825271419"/>
                        </a:ext>
                      </a:extLst>
                    </a:gridCol>
                    <a:gridCol w="2103120">
                      <a:extLst>
                        <a:ext uri="{9D8B030D-6E8A-4147-A177-3AD203B41FA5}">
                          <a16:colId xmlns:a16="http://schemas.microsoft.com/office/drawing/2014/main" val="3691573365"/>
                        </a:ext>
                      </a:extLst>
                    </a:gridCol>
                    <a:gridCol w="1822269">
                      <a:extLst>
                        <a:ext uri="{9D8B030D-6E8A-4147-A177-3AD203B41FA5}">
                          <a16:colId xmlns:a16="http://schemas.microsoft.com/office/drawing/2014/main" val="3989126575"/>
                        </a:ext>
                      </a:extLst>
                    </a:gridCol>
                    <a:gridCol w="2383971">
                      <a:extLst>
                        <a:ext uri="{9D8B030D-6E8A-4147-A177-3AD203B41FA5}">
                          <a16:colId xmlns:a16="http://schemas.microsoft.com/office/drawing/2014/main" val="1091688479"/>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199711" t="-6557" r="-200578" b="-324590"/>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1688" t="-6557" r="-1023" b="-324590"/>
                          </a:stretch>
                        </a:blipFill>
                      </a:tcP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tc>
                    <a:tc>
                      <a:txBody>
                        <a:bodyPr/>
                        <a:lstStyle/>
                        <a:p>
                          <a:pPr algn="ctr"/>
                          <a:r>
                            <a:rPr lang="en-US" dirty="0">
                              <a:latin typeface="Times New Roman" panose="02020603050405020304" pitchFamily="18" charset="0"/>
                              <a:cs typeface="Times New Roman" panose="02020603050405020304" pitchFamily="18" charset="0"/>
                            </a:rPr>
                            <a:t>3.51</a:t>
                          </a:r>
                        </a:p>
                      </a:txBody>
                      <a:tcPr/>
                    </a:tc>
                    <a:tc>
                      <a:txBody>
                        <a:bodyPr/>
                        <a:lstStyle/>
                        <a:p>
                          <a:pPr algn="ctr"/>
                          <a:r>
                            <a:rPr lang="en-US" dirty="0">
                              <a:latin typeface="Times New Roman" panose="02020603050405020304" pitchFamily="18" charset="0"/>
                              <a:cs typeface="Times New Roman" panose="02020603050405020304" pitchFamily="18" charset="0"/>
                            </a:rPr>
                            <a:t>0.00</a:t>
                          </a: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r>
                            <a:rPr lang="en-US" dirty="0">
                              <a:latin typeface="Times New Roman" panose="02020603050405020304" pitchFamily="18" charset="0"/>
                              <a:cs typeface="Times New Roman" panose="02020603050405020304" pitchFamily="18" charset="0"/>
                            </a:rPr>
                            <a:t>[-0.05, 0.05]</a:t>
                          </a:r>
                        </a:p>
                      </a:txBody>
                      <a:tcP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tc>
                    <a:tc>
                      <a:txBody>
                        <a:bodyPr/>
                        <a:lstStyle/>
                        <a:p>
                          <a:pPr algn="ctr"/>
                          <a:r>
                            <a:rPr lang="en-US" dirty="0">
                              <a:latin typeface="Times New Roman" panose="02020603050405020304" pitchFamily="18" charset="0"/>
                              <a:cs typeface="Times New Roman" panose="02020603050405020304" pitchFamily="18" charset="0"/>
                            </a:rPr>
                            <a:t>-0.41</a:t>
                          </a:r>
                        </a:p>
                      </a:txBody>
                      <a:tcPr/>
                    </a:tc>
                    <a:tc>
                      <a:txBody>
                        <a:bodyPr/>
                        <a:lstStyle/>
                        <a:p>
                          <a:pPr algn="ctr"/>
                          <a:r>
                            <a:rPr lang="en-US" dirty="0">
                              <a:latin typeface="Times New Roman" panose="02020603050405020304" pitchFamily="18" charset="0"/>
                              <a:cs typeface="Times New Roman" panose="02020603050405020304" pitchFamily="18" charset="0"/>
                            </a:rPr>
                            <a:t>-.34</a:t>
                          </a:r>
                        </a:p>
                      </a:txBody>
                      <a:tcPr/>
                    </a:tc>
                    <a:tc>
                      <a:txBody>
                        <a:bodyPr/>
                        <a:lstStyle/>
                        <a:p>
                          <a:pPr algn="ctr"/>
                          <a:r>
                            <a:rPr lang="en-US" dirty="0">
                              <a:latin typeface="Times New Roman" panose="02020603050405020304" pitchFamily="18" charset="0"/>
                              <a:cs typeface="Times New Roman" panose="02020603050405020304" pitchFamily="18" charset="0"/>
                            </a:rPr>
                            <a:t>&lt; .001</a:t>
                          </a:r>
                        </a:p>
                      </a:txBody>
                      <a:tcPr/>
                    </a:tc>
                    <a:tc>
                      <a:txBody>
                        <a:bodyPr/>
                        <a:lstStyle/>
                        <a:p>
                          <a:pPr algn="ctr"/>
                          <a:r>
                            <a:rPr lang="en-US" dirty="0">
                              <a:latin typeface="Times New Roman" panose="02020603050405020304" pitchFamily="18" charset="0"/>
                              <a:cs typeface="Times New Roman" panose="02020603050405020304" pitchFamily="18" charset="0"/>
                            </a:rPr>
                            <a:t>[-0.39, -0.29]</a:t>
                          </a:r>
                        </a:p>
                      </a:txBody>
                      <a:tcPr/>
                    </a:tc>
                    <a:extLst>
                      <a:ext uri="{0D108BD9-81ED-4DB2-BD59-A6C34878D82A}">
                        <a16:rowId xmlns:a16="http://schemas.microsoft.com/office/drawing/2014/main" val="3914432099"/>
                      </a:ext>
                    </a:extLst>
                  </a:tr>
                  <a:tr h="370840">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gridSpan="2">
                      <a:txBody>
                        <a:bodyPr/>
                        <a:lstStyle/>
                        <a:p>
                          <a:endParaRPr lang="en-US"/>
                        </a:p>
                      </a:txBody>
                      <a:tcPr>
                        <a:blipFill>
                          <a:blip r:embed="rId2"/>
                          <a:stretch>
                            <a:fillRect l="-150290" t="-306557" r="-580"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2F3DBA-89B8-4B7E-B9CA-FE22195BD179}"/>
                  </a:ext>
                </a:extLst>
              </p:cNvPr>
              <p:cNvSpPr txBox="1"/>
              <p:nvPr/>
            </p:nvSpPr>
            <p:spPr>
              <a:xfrm>
                <a:off x="838200" y="3829776"/>
                <a:ext cx="10515600" cy="2369880"/>
              </a:xfrm>
              <a:prstGeom prst="rect">
                <a:avLst/>
              </a:prstGeom>
              <a:noFill/>
            </p:spPr>
            <p:txBody>
              <a:bodyPr wrap="square" rtlCol="0">
                <a:spAutoFit/>
              </a:bodyPr>
              <a:lstStyle/>
              <a:p>
                <a:pPr marL="285750" indent="-285750">
                  <a:buFont typeface="Arial" panose="020B0604020202020204" pitchFamily="34" charset="0"/>
                  <a:buChar char="•"/>
                </a:pPr>
                <a:endParaRPr lang="en-US" sz="14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“A linear regression analysis indicated that the pay satisfaction was a significant negative predictor of turnover intentions, </a:t>
                </a:r>
                <a:r>
                  <a:rPr lang="en-US" sz="2000" i="1"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b</a:t>
                </a:r>
                <a:r>
                  <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 = -0.41, </a:t>
                </a:r>
                <a:r>
                  <a:rPr lang="en-US" sz="2000" i="1"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t</a:t>
                </a:r>
                <a:r>
                  <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(1452) = -13.81, </a:t>
                </a:r>
                <a:r>
                  <a:rPr lang="en-US" sz="2000" i="1"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p</a:t>
                </a:r>
                <a:r>
                  <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 &lt; .001.”</a:t>
                </a:r>
              </a:p>
              <a:p>
                <a:pPr marL="285750" indent="-285750">
                  <a:buFont typeface="Arial" panose="020B0604020202020204" pitchFamily="34" charset="0"/>
                  <a:buChar char="•"/>
                </a:pPr>
                <a:endPar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rgbClr val="000000"/>
                    </a:solidFill>
                    <a:latin typeface="Comic Sans MS" panose="030F0702030302020204" pitchFamily="66" charset="0"/>
                    <a:ea typeface="Times New Roman" panose="02020603050405020304" pitchFamily="18" charset="0"/>
                    <a:cs typeface="Times New Roman" panose="02020603050405020304" pitchFamily="18" charset="0"/>
                  </a:rPr>
                  <a:t>The one-predictor model including pay satisfaction was able to account for 11.6% of the variance in turnover intentions, </a:t>
                </a:r>
                <a:r>
                  <a:rPr lang="en-US" sz="2000" i="1" dirty="0">
                    <a:solidFill>
                      <a:srgbClr val="000000"/>
                    </a:solidFill>
                    <a:latin typeface="Comic Sans MS" panose="030F0702030302020204" pitchFamily="66" charset="0"/>
                    <a:ea typeface="Times New Roman" panose="02020603050405020304" pitchFamily="18" charset="0"/>
                    <a:cs typeface="Times New Roman" panose="02020603050405020304" pitchFamily="18" charset="0"/>
                  </a:rPr>
                  <a:t>F</a:t>
                </a:r>
                <a:r>
                  <a:rPr lang="en-US" sz="2000" dirty="0">
                    <a:solidFill>
                      <a:srgbClr val="000000"/>
                    </a:solidFill>
                    <a:latin typeface="Comic Sans MS" panose="030F0702030302020204" pitchFamily="66" charset="0"/>
                    <a:ea typeface="Times New Roman" panose="02020603050405020304" pitchFamily="18" charset="0"/>
                    <a:cs typeface="Times New Roman" panose="02020603050405020304" pitchFamily="18" charset="0"/>
                  </a:rPr>
                  <a:t>(1, 1452) = 190.67, </a:t>
                </a:r>
                <a14:m>
                  <m:oMath xmlns:m="http://schemas.openxmlformats.org/officeDocument/2006/math">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𝑅</m:t>
                        </m:r>
                      </m:e>
                      <m:sup>
                        <m:r>
                          <a:rPr lang="en-US" sz="2000" b="0" i="1" smtClean="0">
                            <a:solidFill>
                              <a:srgbClr val="000000"/>
                            </a:solidFill>
                            <a:latin typeface="Cambria Math" panose="02040503050406030204" pitchFamily="18" charset="0"/>
                          </a:rPr>
                          <m:t>2</m:t>
                        </m:r>
                      </m:sup>
                    </m:sSup>
                    <m:r>
                      <a:rPr lang="en-US" sz="2000" b="0" i="1" smtClean="0">
                        <a:solidFill>
                          <a:srgbClr val="000000"/>
                        </a:solidFill>
                        <a:latin typeface="Cambria Math" panose="02040503050406030204" pitchFamily="18" charset="0"/>
                      </a:rPr>
                      <m:t>=.116</m:t>
                    </m:r>
                  </m:oMath>
                </a14:m>
                <a:r>
                  <a:rPr lang="en-US" sz="2000" dirty="0">
                    <a:solidFill>
                      <a:srgbClr val="000000"/>
                    </a:solidFill>
                    <a:effectLst/>
                    <a:latin typeface="Comic Sans MS" panose="030F0702030302020204" pitchFamily="66" charset="0"/>
                    <a:ea typeface="Times New Roman" panose="02020603050405020304" pitchFamily="18" charset="0"/>
                    <a:cs typeface="Times New Roman" panose="02020603050405020304" pitchFamily="18" charset="0"/>
                  </a:rPr>
                  <a:t>, 95% CI [.087, .148].</a:t>
                </a:r>
              </a:p>
              <a:p>
                <a:pPr marL="285750" indent="-285750">
                  <a:buFont typeface="Arial" panose="020B0604020202020204" pitchFamily="34" charset="0"/>
                  <a:buChar char="•"/>
                </a:pPr>
                <a:endParaRPr lang="en-US" sz="1400" dirty="0">
                  <a:latin typeface="Comic Sans MS" panose="030F0702030302020204" pitchFamily="66"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C2F3DBA-89B8-4B7E-B9CA-FE22195BD179}"/>
                  </a:ext>
                </a:extLst>
              </p:cNvPr>
              <p:cNvSpPr txBox="1">
                <a:spLocks noRot="1" noChangeAspect="1" noMove="1" noResize="1" noEditPoints="1" noAdjustHandles="1" noChangeArrowheads="1" noChangeShapeType="1" noTextEdit="1"/>
              </p:cNvSpPr>
              <p:nvPr/>
            </p:nvSpPr>
            <p:spPr>
              <a:xfrm>
                <a:off x="838200" y="3829776"/>
                <a:ext cx="10515600" cy="2369880"/>
              </a:xfrm>
              <a:prstGeom prst="rect">
                <a:avLst/>
              </a:prstGeom>
              <a:blipFill>
                <a:blip r:embed="rId3"/>
                <a:stretch>
                  <a:fillRect l="-522" r="-58"/>
                </a:stretch>
              </a:blipFill>
            </p:spPr>
            <p:txBody>
              <a:bodyPr/>
              <a:lstStyle/>
              <a:p>
                <a:r>
                  <a:rPr lang="en-US">
                    <a:noFill/>
                  </a:rPr>
                  <a:t> </a:t>
                </a:r>
              </a:p>
            </p:txBody>
          </p:sp>
        </mc:Fallback>
      </mc:AlternateContent>
    </p:spTree>
    <p:extLst>
      <p:ext uri="{BB962C8B-B14F-4D97-AF65-F5344CB8AC3E}">
        <p14:creationId xmlns:p14="http://schemas.microsoft.com/office/powerpoint/2010/main" val="360197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3600" u="sng" dirty="0">
                <a:latin typeface="Comic Sans MS" panose="030F0702030302020204" pitchFamily="66" charset="0"/>
              </a:rPr>
              <a:t>Diagnostics</a:t>
            </a:r>
            <a:r>
              <a:rPr lang="en-US" sz="3600" dirty="0">
                <a:latin typeface="Comic Sans MS" panose="030F0702030302020204" pitchFamily="66" charset="0"/>
              </a:rPr>
              <a:t>: Turnover ~ Pay Satisfaction</a:t>
            </a:r>
          </a:p>
        </p:txBody>
      </p:sp>
      <p:pic>
        <p:nvPicPr>
          <p:cNvPr id="5" name="Picture 4">
            <a:extLst>
              <a:ext uri="{FF2B5EF4-FFF2-40B4-BE49-F238E27FC236}">
                <a16:creationId xmlns:a16="http://schemas.microsoft.com/office/drawing/2014/main" id="{4B9E62D3-3593-4EAE-87C2-A5976A91C7ED}"/>
              </a:ext>
            </a:extLst>
          </p:cNvPr>
          <p:cNvPicPr>
            <a:picLocks noChangeAspect="1"/>
          </p:cNvPicPr>
          <p:nvPr/>
        </p:nvPicPr>
        <p:blipFill>
          <a:blip r:embed="rId2"/>
          <a:stretch>
            <a:fillRect/>
          </a:stretch>
        </p:blipFill>
        <p:spPr>
          <a:xfrm>
            <a:off x="542304" y="4311012"/>
            <a:ext cx="3987652" cy="2020411"/>
          </a:xfrm>
          <a:prstGeom prst="rect">
            <a:avLst/>
          </a:prstGeom>
        </p:spPr>
      </p:pic>
      <p:pic>
        <p:nvPicPr>
          <p:cNvPr id="7" name="Picture 6">
            <a:extLst>
              <a:ext uri="{FF2B5EF4-FFF2-40B4-BE49-F238E27FC236}">
                <a16:creationId xmlns:a16="http://schemas.microsoft.com/office/drawing/2014/main" id="{F3FD15D0-A2EE-43FA-936F-5144E47D9A23}"/>
              </a:ext>
            </a:extLst>
          </p:cNvPr>
          <p:cNvPicPr>
            <a:picLocks noChangeAspect="1"/>
          </p:cNvPicPr>
          <p:nvPr/>
        </p:nvPicPr>
        <p:blipFill>
          <a:blip r:embed="rId3"/>
          <a:stretch>
            <a:fillRect/>
          </a:stretch>
        </p:blipFill>
        <p:spPr>
          <a:xfrm>
            <a:off x="542304" y="1943510"/>
            <a:ext cx="3987653" cy="2020411"/>
          </a:xfrm>
          <a:prstGeom prst="rect">
            <a:avLst/>
          </a:prstGeom>
        </p:spPr>
      </p:pic>
      <p:pic>
        <p:nvPicPr>
          <p:cNvPr id="3" name="Picture 2">
            <a:extLst>
              <a:ext uri="{FF2B5EF4-FFF2-40B4-BE49-F238E27FC236}">
                <a16:creationId xmlns:a16="http://schemas.microsoft.com/office/drawing/2014/main" id="{E61AAF77-17E2-41AA-9DA0-94F6F39C7227}"/>
              </a:ext>
            </a:extLst>
          </p:cNvPr>
          <p:cNvPicPr>
            <a:picLocks noChangeAspect="1"/>
          </p:cNvPicPr>
          <p:nvPr/>
        </p:nvPicPr>
        <p:blipFill>
          <a:blip r:embed="rId4"/>
          <a:stretch>
            <a:fillRect/>
          </a:stretch>
        </p:blipFill>
        <p:spPr>
          <a:xfrm>
            <a:off x="6265287" y="1943510"/>
            <a:ext cx="4531410" cy="2345005"/>
          </a:xfrm>
          <a:prstGeom prst="rect">
            <a:avLst/>
          </a:prstGeom>
        </p:spPr>
      </p:pic>
      <p:pic>
        <p:nvPicPr>
          <p:cNvPr id="4" name="Picture 3">
            <a:extLst>
              <a:ext uri="{FF2B5EF4-FFF2-40B4-BE49-F238E27FC236}">
                <a16:creationId xmlns:a16="http://schemas.microsoft.com/office/drawing/2014/main" id="{B79BC397-8411-410B-B9C0-598CB4D6A1C2}"/>
              </a:ext>
            </a:extLst>
          </p:cNvPr>
          <p:cNvPicPr>
            <a:picLocks noChangeAspect="1"/>
          </p:cNvPicPr>
          <p:nvPr/>
        </p:nvPicPr>
        <p:blipFill>
          <a:blip r:embed="rId5"/>
          <a:stretch>
            <a:fillRect/>
          </a:stretch>
        </p:blipFill>
        <p:spPr>
          <a:xfrm>
            <a:off x="6339730" y="4311012"/>
            <a:ext cx="4378545" cy="2268165"/>
          </a:xfrm>
          <a:prstGeom prst="rect">
            <a:avLst/>
          </a:prstGeom>
        </p:spPr>
      </p:pic>
    </p:spTree>
    <p:extLst>
      <p:ext uri="{BB962C8B-B14F-4D97-AF65-F5344CB8AC3E}">
        <p14:creationId xmlns:p14="http://schemas.microsoft.com/office/powerpoint/2010/main" val="400833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1702507" y="1924348"/>
            <a:ext cx="8786986" cy="2075688"/>
          </a:xfrm>
        </p:spPr>
        <p:txBody>
          <a:bodyPr>
            <a:noAutofit/>
          </a:bodyPr>
          <a:lstStyle/>
          <a:p>
            <a:r>
              <a:rPr lang="en-US" sz="6000" dirty="0">
                <a:solidFill>
                  <a:schemeClr val="bg1"/>
                </a:solidFill>
                <a:latin typeface="Comic Sans MS" panose="030F0702030302020204" pitchFamily="66" charset="0"/>
                <a:cs typeface="Calibri" panose="020F0502020204030204" pitchFamily="34" charset="0"/>
              </a:rPr>
              <a:t>Multiple Regression in </a:t>
            </a:r>
            <a:r>
              <a:rPr lang="en-US" sz="6000" i="1" dirty="0">
                <a:solidFill>
                  <a:schemeClr val="bg1"/>
                </a:solidFill>
                <a:latin typeface="Comic Sans MS" panose="030F0702030302020204" pitchFamily="66" charset="0"/>
                <a:cs typeface="Calibri" panose="020F0502020204030204" pitchFamily="34" charset="0"/>
              </a:rPr>
              <a:t>R</a:t>
            </a:r>
            <a:endParaRPr lang="en-US" sz="6000" dirty="0">
              <a:latin typeface="Comic Sans MS" panose="030F0702030302020204" pitchFamily="66" charset="0"/>
              <a:cs typeface="Calibri" panose="020F0502020204030204" pitchFamily="34" charset="0"/>
            </a:endParaRPr>
          </a:p>
        </p:txBody>
      </p:sp>
      <p:sp>
        <p:nvSpPr>
          <p:cNvPr id="3" name="Subtitle 2">
            <a:extLst>
              <a:ext uri="{FF2B5EF4-FFF2-40B4-BE49-F238E27FC236}">
                <a16:creationId xmlns:a16="http://schemas.microsoft.com/office/drawing/2014/main" id="{340906ED-9BA0-4388-BCCF-913955CCF3FC}"/>
              </a:ext>
            </a:extLst>
          </p:cNvPr>
          <p:cNvSpPr txBox="1">
            <a:spLocks/>
          </p:cNvSpPr>
          <p:nvPr/>
        </p:nvSpPr>
        <p:spPr>
          <a:xfrm>
            <a:off x="9472397" y="6076925"/>
            <a:ext cx="2896583" cy="941832"/>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F0"/>
                </a:solidFill>
                <a:latin typeface="Segoe Script" panose="030B0504020000000003" pitchFamily="66" charset="0"/>
              </a:rPr>
              <a:t>PsychoStat</a:t>
            </a:r>
          </a:p>
        </p:txBody>
      </p:sp>
      <p:pic>
        <p:nvPicPr>
          <p:cNvPr id="4" name="Picture 3">
            <a:extLst>
              <a:ext uri="{FF2B5EF4-FFF2-40B4-BE49-F238E27FC236}">
                <a16:creationId xmlns:a16="http://schemas.microsoft.com/office/drawing/2014/main" id="{C0D1473A-169C-4B37-A3F1-C033F12944F2}"/>
              </a:ext>
            </a:extLst>
          </p:cNvPr>
          <p:cNvPicPr>
            <a:picLocks noChangeAspect="1"/>
          </p:cNvPicPr>
          <p:nvPr/>
        </p:nvPicPr>
        <p:blipFill>
          <a:blip r:embed="rId2"/>
          <a:stretch>
            <a:fillRect/>
          </a:stretch>
        </p:blipFill>
        <p:spPr>
          <a:xfrm>
            <a:off x="10615141" y="231491"/>
            <a:ext cx="1383912" cy="1341236"/>
          </a:xfrm>
          <a:prstGeom prst="rect">
            <a:avLst/>
          </a:prstGeom>
        </p:spPr>
      </p:pic>
    </p:spTree>
    <p:extLst>
      <p:ext uri="{BB962C8B-B14F-4D97-AF65-F5344CB8AC3E}">
        <p14:creationId xmlns:p14="http://schemas.microsoft.com/office/powerpoint/2010/main" val="385383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normAutofit/>
          </a:bodyPr>
          <a:lstStyle/>
          <a:p>
            <a:r>
              <a:rPr lang="en-US" sz="2400" u="sng" dirty="0">
                <a:latin typeface="Comic Sans MS" panose="030F0702030302020204" pitchFamily="66" charset="0"/>
              </a:rPr>
              <a:t>Multiple Reg</a:t>
            </a:r>
            <a:r>
              <a:rPr lang="en-US" sz="2400" dirty="0">
                <a:latin typeface="Comic Sans MS" panose="030F0702030302020204" pitchFamily="66" charset="0"/>
              </a:rPr>
              <a:t>: Turnover ~ Pay Satisfaction + Career Opportunity</a:t>
            </a:r>
          </a:p>
        </p:txBody>
      </p:sp>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253660181"/>
                  </p:ext>
                </p:extLst>
              </p:nvPr>
            </p:nvGraphicFramePr>
            <p:xfrm>
              <a:off x="838199" y="2407376"/>
              <a:ext cx="10515599" cy="239376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𝜷</m:t>
                                </m:r>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95% CI for </a:t>
                          </a:r>
                          <a14:m>
                            <m:oMath xmlns:m="http://schemas.openxmlformats.org/officeDocument/2006/math">
                              <m:r>
                                <a:rPr lang="en-US" i="1" smtClean="0">
                                  <a:latin typeface="Cambria Math" panose="02040503050406030204" pitchFamily="18" charset="0"/>
                                  <a:ea typeface="Cambria Math" panose="02040503050406030204" pitchFamily="18" charset="0"/>
                                </a:rPr>
                                <m:t>𝜷</m:t>
                              </m:r>
                            </m:oMath>
                          </a14:m>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b="1" i="1" smtClean="0">
                                        <a:latin typeface="Cambria Math" panose="02040503050406030204" pitchFamily="18" charset="0"/>
                                        <a:cs typeface="Times New Roman" panose="02020603050405020304" pitchFamily="18" charset="0"/>
                                      </a:rPr>
                                      <m:t>𝒔𝒓</m:t>
                                    </m:r>
                                  </m:e>
                                  <m:sup>
                                    <m:r>
                                      <a:rPr lang="en-US" b="1" i="1" smtClean="0">
                                        <a:latin typeface="Cambria Math" panose="02040503050406030204" pitchFamily="18" charset="0"/>
                                        <a:cs typeface="Times New Roman" panose="02020603050405020304" pitchFamily="18" charset="0"/>
                                      </a:rPr>
                                      <m:t>𝟐</m:t>
                                    </m:r>
                                  </m:sup>
                                </m:sSup>
                              </m:oMath>
                            </m:oMathPara>
                          </a14:m>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4.05</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370840">
                    <a:tc>
                      <a:txBody>
                        <a:bodyPr/>
                        <a:lstStyle/>
                        <a:p>
                          <a:pPr algn="ctr"/>
                          <a:r>
                            <a:rPr lang="en-US"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dirty="0">
                              <a:latin typeface="Times New Roman" panose="02020603050405020304" pitchFamily="18" charset="0"/>
                              <a:cs typeface="Times New Roman" panose="02020603050405020304" pitchFamily="18" charset="0"/>
                            </a:rPr>
                            <a:t>-0.28</a:t>
                          </a:r>
                        </a:p>
                      </a:txBody>
                      <a:tcPr anchor="ctr"/>
                    </a:tc>
                    <a:tc>
                      <a:txBody>
                        <a:bodyPr/>
                        <a:lstStyle/>
                        <a:p>
                          <a:pPr algn="ctr"/>
                          <a:r>
                            <a:rPr lang="en-US" dirty="0">
                              <a:latin typeface="Times New Roman" panose="02020603050405020304" pitchFamily="18" charset="0"/>
                              <a:cs typeface="Times New Roman" panose="02020603050405020304" pitchFamily="18" charset="0"/>
                            </a:rPr>
                            <a:t>-.24</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dirty="0">
                              <a:latin typeface="Times New Roman" panose="02020603050405020304" pitchFamily="18" charset="0"/>
                              <a:cs typeface="Times New Roman" panose="02020603050405020304" pitchFamily="18" charset="0"/>
                            </a:rPr>
                            <a:t>.048</a:t>
                          </a:r>
                        </a:p>
                      </a:txBody>
                      <a:tcPr anchor="ctr"/>
                    </a:tc>
                    <a:tc>
                      <a:txBody>
                        <a:bodyPr/>
                        <a:lstStyle/>
                        <a:p>
                          <a:pPr algn="ctr"/>
                          <a:r>
                            <a:rPr lang="en-US"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370840">
                    <a:tc>
                      <a:txBody>
                        <a:bodyPr/>
                        <a:lstStyle/>
                        <a:p>
                          <a:pPr algn="ctr"/>
                          <a:r>
                            <a:rPr lang="en-US"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dirty="0">
                              <a:latin typeface="Times New Roman" panose="02020603050405020304" pitchFamily="18" charset="0"/>
                              <a:cs typeface="Times New Roman" panose="02020603050405020304" pitchFamily="18" charset="0"/>
                            </a:rPr>
                            <a:t>-0.30</a:t>
                          </a:r>
                        </a:p>
                      </a:txBody>
                      <a:tcPr anchor="ctr"/>
                    </a:tc>
                    <a:tc>
                      <a:txBody>
                        <a:bodyPr/>
                        <a:lstStyle/>
                        <a:p>
                          <a:pPr algn="ctr"/>
                          <a:r>
                            <a:rPr lang="en-US" dirty="0">
                              <a:latin typeface="Times New Roman" panose="02020603050405020304" pitchFamily="18" charset="0"/>
                              <a:cs typeface="Times New Roman" panose="02020603050405020304" pitchFamily="18" charset="0"/>
                            </a:rPr>
                            <a:t>-0.29</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.189</a:t>
                          </a:r>
                          <a:endParaRPr lang="en-US" dirty="0"/>
                        </a:p>
                      </a:txBody>
                      <a:tcPr anchor="ct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Choice>
        <mc:Fallback xmlns="">
          <p:graphicFrame>
            <p:nvGraphicFramePr>
              <p:cNvPr id="8" name="Table 9">
                <a:extLst>
                  <a:ext uri="{FF2B5EF4-FFF2-40B4-BE49-F238E27FC236}">
                    <a16:creationId xmlns:a16="http://schemas.microsoft.com/office/drawing/2014/main" id="{24485DA1-CA09-4845-8E1F-F2F48436B112}"/>
                  </a:ext>
                </a:extLst>
              </p:cNvPr>
              <p:cNvGraphicFramePr>
                <a:graphicFrameLocks noGrp="1"/>
              </p:cNvGraphicFramePr>
              <p:nvPr>
                <p:ph idx="1"/>
                <p:extLst>
                  <p:ext uri="{D42A27DB-BD31-4B8C-83A1-F6EECF244321}">
                    <p14:modId xmlns:p14="http://schemas.microsoft.com/office/powerpoint/2010/main" val="1253660181"/>
                  </p:ext>
                </p:extLst>
              </p:nvPr>
            </p:nvGraphicFramePr>
            <p:xfrm>
              <a:off x="838199" y="2407376"/>
              <a:ext cx="10515599" cy="2393760"/>
            </p:xfrm>
            <a:graphic>
              <a:graphicData uri="http://schemas.openxmlformats.org/drawingml/2006/table">
                <a:tbl>
                  <a:tblPr firstRow="1" bandRow="1">
                    <a:tableStyleId>{5C22544A-7EE6-4342-B048-85BDC9FD1C3A}</a:tableStyleId>
                  </a:tblPr>
                  <a:tblGrid>
                    <a:gridCol w="1447018">
                      <a:extLst>
                        <a:ext uri="{9D8B030D-6E8A-4147-A177-3AD203B41FA5}">
                          <a16:colId xmlns:a16="http://schemas.microsoft.com/office/drawing/2014/main" val="629016459"/>
                        </a:ext>
                      </a:extLst>
                    </a:gridCol>
                    <a:gridCol w="1447018">
                      <a:extLst>
                        <a:ext uri="{9D8B030D-6E8A-4147-A177-3AD203B41FA5}">
                          <a16:colId xmlns:a16="http://schemas.microsoft.com/office/drawing/2014/main" val="2825271419"/>
                        </a:ext>
                      </a:extLst>
                    </a:gridCol>
                    <a:gridCol w="1447018">
                      <a:extLst>
                        <a:ext uri="{9D8B030D-6E8A-4147-A177-3AD203B41FA5}">
                          <a16:colId xmlns:a16="http://schemas.microsoft.com/office/drawing/2014/main" val="3691573365"/>
                        </a:ext>
                      </a:extLst>
                    </a:gridCol>
                    <a:gridCol w="1253783">
                      <a:extLst>
                        <a:ext uri="{9D8B030D-6E8A-4147-A177-3AD203B41FA5}">
                          <a16:colId xmlns:a16="http://schemas.microsoft.com/office/drawing/2014/main" val="3989126575"/>
                        </a:ext>
                      </a:extLst>
                    </a:gridCol>
                    <a:gridCol w="1640254">
                      <a:extLst>
                        <a:ext uri="{9D8B030D-6E8A-4147-A177-3AD203B41FA5}">
                          <a16:colId xmlns:a16="http://schemas.microsoft.com/office/drawing/2014/main" val="1091688479"/>
                        </a:ext>
                      </a:extLst>
                    </a:gridCol>
                    <a:gridCol w="1640254">
                      <a:extLst>
                        <a:ext uri="{9D8B030D-6E8A-4147-A177-3AD203B41FA5}">
                          <a16:colId xmlns:a16="http://schemas.microsoft.com/office/drawing/2014/main" val="2192974619"/>
                        </a:ext>
                      </a:extLst>
                    </a:gridCol>
                    <a:gridCol w="1640254">
                      <a:extLst>
                        <a:ext uri="{9D8B030D-6E8A-4147-A177-3AD203B41FA5}">
                          <a16:colId xmlns:a16="http://schemas.microsoft.com/office/drawing/2014/main" val="3095544631"/>
                        </a:ext>
                      </a:extLst>
                    </a:gridCol>
                  </a:tblGrid>
                  <a:tr h="371920">
                    <a:tc>
                      <a:txBody>
                        <a:bodyPr/>
                        <a:lstStyle/>
                        <a:p>
                          <a:pPr algn="ctr"/>
                          <a:r>
                            <a:rPr lang="en-US" dirty="0">
                              <a:latin typeface="Times New Roman" panose="02020603050405020304" pitchFamily="18" charset="0"/>
                              <a:cs typeface="Times New Roman" panose="02020603050405020304" pitchFamily="18" charset="0"/>
                            </a:rPr>
                            <a:t>Predictor</a:t>
                          </a:r>
                        </a:p>
                      </a:txBody>
                      <a:tcPr anchor="ctr"/>
                    </a:tc>
                    <a:tc>
                      <a:txBody>
                        <a:bodyPr/>
                        <a:lstStyle/>
                        <a:p>
                          <a:pPr algn="ctr"/>
                          <a:r>
                            <a:rPr lang="en-US" i="1" dirty="0">
                              <a:latin typeface="Times New Roman" panose="02020603050405020304" pitchFamily="18" charset="0"/>
                              <a:cs typeface="Times New Roman" panose="02020603050405020304" pitchFamily="18" charset="0"/>
                            </a:rPr>
                            <a:t>b</a:t>
                          </a:r>
                        </a:p>
                      </a:txBody>
                      <a:tcPr anchor="ctr"/>
                    </a:tc>
                    <a:tc>
                      <a:txBody>
                        <a:bodyPr/>
                        <a:lstStyle/>
                        <a:p>
                          <a:endParaRPr lang="en-US"/>
                        </a:p>
                      </a:txBody>
                      <a:tcPr anchor="ctr">
                        <a:blipFill>
                          <a:blip r:embed="rId2"/>
                          <a:stretch>
                            <a:fillRect l="-200000" t="-6557" r="-427311" b="-570492"/>
                          </a:stretch>
                        </a:blipFill>
                      </a:tcPr>
                    </a:tc>
                    <a:tc>
                      <a:txBody>
                        <a:bodyPr/>
                        <a:lstStyle/>
                        <a:p>
                          <a:pPr algn="ctr"/>
                          <a:r>
                            <a:rPr lang="en-US" dirty="0">
                              <a:latin typeface="Times New Roman" panose="02020603050405020304" pitchFamily="18" charset="0"/>
                              <a:cs typeface="Times New Roman" panose="02020603050405020304" pitchFamily="18" charset="0"/>
                            </a:rPr>
                            <a:t>p</a:t>
                          </a:r>
                        </a:p>
                      </a:txBody>
                      <a:tcPr anchor="ctr"/>
                    </a:tc>
                    <a:tc>
                      <a:txBody>
                        <a:bodyPr/>
                        <a:lstStyle/>
                        <a:p>
                          <a:endParaRPr lang="en-US"/>
                        </a:p>
                      </a:txBody>
                      <a:tcPr anchor="ctr">
                        <a:blipFill>
                          <a:blip r:embed="rId2"/>
                          <a:stretch>
                            <a:fillRect l="-340370" t="-6557" r="-200741" b="-570492"/>
                          </a:stretch>
                        </a:blipFill>
                      </a:tcPr>
                    </a:tc>
                    <a:tc>
                      <a:txBody>
                        <a:bodyPr/>
                        <a:lstStyle/>
                        <a:p>
                          <a:endParaRPr lang="en-US"/>
                        </a:p>
                      </a:txBody>
                      <a:tcPr anchor="ctr">
                        <a:blipFill>
                          <a:blip r:embed="rId2"/>
                          <a:stretch>
                            <a:fillRect l="-442007" t="-6557" r="-101487" b="-57049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latin typeface="Times New Roman" panose="02020603050405020304" pitchFamily="18" charset="0"/>
                              <a:cs typeface="Times New Roman" panose="02020603050405020304" pitchFamily="18" charset="0"/>
                            </a:rPr>
                            <a:t>RRW</a:t>
                          </a:r>
                        </a:p>
                      </a:txBody>
                      <a:tcPr anchor="ctr"/>
                    </a:tc>
                    <a:extLst>
                      <a:ext uri="{0D108BD9-81ED-4DB2-BD59-A6C34878D82A}">
                        <a16:rowId xmlns:a16="http://schemas.microsoft.com/office/drawing/2014/main" val="2768034653"/>
                      </a:ext>
                    </a:extLst>
                  </a:tr>
                  <a:tr h="370840">
                    <a:tc>
                      <a:txBody>
                        <a:bodyPr/>
                        <a:lstStyle/>
                        <a:p>
                          <a:pPr algn="ctr"/>
                          <a:r>
                            <a:rPr lang="en-US" dirty="0">
                              <a:latin typeface="Times New Roman" panose="02020603050405020304" pitchFamily="18" charset="0"/>
                              <a:cs typeface="Times New Roman" panose="02020603050405020304" pitchFamily="18" charset="0"/>
                            </a:rPr>
                            <a:t>Intercept</a:t>
                          </a:r>
                        </a:p>
                      </a:txBody>
                      <a:tcPr anchor="ctr"/>
                    </a:tc>
                    <a:tc>
                      <a:txBody>
                        <a:bodyPr/>
                        <a:lstStyle/>
                        <a:p>
                          <a:pPr algn="ctr"/>
                          <a:r>
                            <a:rPr lang="en-US" dirty="0">
                              <a:latin typeface="Times New Roman" panose="02020603050405020304" pitchFamily="18" charset="0"/>
                              <a:cs typeface="Times New Roman" panose="02020603050405020304" pitchFamily="18" charset="0"/>
                            </a:rPr>
                            <a:t>4.05</a:t>
                          </a:r>
                        </a:p>
                      </a:txBody>
                      <a:tcPr anchor="ctr"/>
                    </a:tc>
                    <a:tc>
                      <a:txBody>
                        <a:bodyPr/>
                        <a:lstStyle/>
                        <a:p>
                          <a:pPr algn="ctr"/>
                          <a:r>
                            <a:rPr lang="en-US" dirty="0">
                              <a:latin typeface="Times New Roman" panose="02020603050405020304" pitchFamily="18" charset="0"/>
                              <a:cs typeface="Times New Roman" panose="02020603050405020304" pitchFamily="18" charset="0"/>
                            </a:rPr>
                            <a:t>0.00</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[-0.05, 0.05]</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tc>
                      <a:txBody>
                        <a:bodyPr/>
                        <a:lstStyle/>
                        <a:p>
                          <a:pPr algn="ctr"/>
                          <a:r>
                            <a:rPr lang="en-US"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065208719"/>
                      </a:ext>
                    </a:extLst>
                  </a:tr>
                  <a:tr h="640080">
                    <a:tc>
                      <a:txBody>
                        <a:bodyPr/>
                        <a:lstStyle/>
                        <a:p>
                          <a:pPr algn="ctr"/>
                          <a:r>
                            <a:rPr lang="en-US" dirty="0">
                              <a:latin typeface="Times New Roman" panose="02020603050405020304" pitchFamily="18" charset="0"/>
                              <a:cs typeface="Times New Roman" panose="02020603050405020304" pitchFamily="18" charset="0"/>
                            </a:rPr>
                            <a:t>Pay Satisfaction</a:t>
                          </a:r>
                        </a:p>
                      </a:txBody>
                      <a:tcPr anchor="ctr"/>
                    </a:tc>
                    <a:tc>
                      <a:txBody>
                        <a:bodyPr/>
                        <a:lstStyle/>
                        <a:p>
                          <a:pPr algn="ctr"/>
                          <a:r>
                            <a:rPr lang="en-US" dirty="0">
                              <a:latin typeface="Times New Roman" panose="02020603050405020304" pitchFamily="18" charset="0"/>
                              <a:cs typeface="Times New Roman" panose="02020603050405020304" pitchFamily="18" charset="0"/>
                            </a:rPr>
                            <a:t>-0.28</a:t>
                          </a:r>
                        </a:p>
                      </a:txBody>
                      <a:tcPr anchor="ctr"/>
                    </a:tc>
                    <a:tc>
                      <a:txBody>
                        <a:bodyPr/>
                        <a:lstStyle/>
                        <a:p>
                          <a:pPr algn="ctr"/>
                          <a:r>
                            <a:rPr lang="en-US" dirty="0">
                              <a:latin typeface="Times New Roman" panose="02020603050405020304" pitchFamily="18" charset="0"/>
                              <a:cs typeface="Times New Roman" panose="02020603050405020304" pitchFamily="18" charset="0"/>
                            </a:rPr>
                            <a:t>-.24</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algn="ctr"/>
                          <a:r>
                            <a:rPr lang="en-US" dirty="0">
                              <a:latin typeface="Times New Roman" panose="02020603050405020304" pitchFamily="18" charset="0"/>
                              <a:cs typeface="Times New Roman" panose="02020603050405020304" pitchFamily="18" charset="0"/>
                            </a:rPr>
                            <a:t>[-0.9, -0.19]</a:t>
                          </a:r>
                        </a:p>
                      </a:txBody>
                      <a:tcPr anchor="ctr"/>
                    </a:tc>
                    <a:tc>
                      <a:txBody>
                        <a:bodyPr/>
                        <a:lstStyle/>
                        <a:p>
                          <a:pPr algn="ctr"/>
                          <a:r>
                            <a:rPr lang="en-US" dirty="0">
                              <a:latin typeface="Times New Roman" panose="02020603050405020304" pitchFamily="18" charset="0"/>
                              <a:cs typeface="Times New Roman" panose="02020603050405020304" pitchFamily="18" charset="0"/>
                            </a:rPr>
                            <a:t>.048</a:t>
                          </a:r>
                        </a:p>
                      </a:txBody>
                      <a:tcPr anchor="ctr"/>
                    </a:tc>
                    <a:tc>
                      <a:txBody>
                        <a:bodyPr/>
                        <a:lstStyle/>
                        <a:p>
                          <a:pPr algn="ctr"/>
                          <a:r>
                            <a:rPr lang="en-US" dirty="0">
                              <a:latin typeface="Times New Roman" panose="02020603050405020304" pitchFamily="18" charset="0"/>
                              <a:cs typeface="Times New Roman" panose="02020603050405020304" pitchFamily="18" charset="0"/>
                            </a:rPr>
                            <a:t>.435</a:t>
                          </a:r>
                        </a:p>
                      </a:txBody>
                      <a:tcPr anchor="ctr"/>
                    </a:tc>
                    <a:extLst>
                      <a:ext uri="{0D108BD9-81ED-4DB2-BD59-A6C34878D82A}">
                        <a16:rowId xmlns:a16="http://schemas.microsoft.com/office/drawing/2014/main" val="3914432099"/>
                      </a:ext>
                    </a:extLst>
                  </a:tr>
                  <a:tr h="640080">
                    <a:tc>
                      <a:txBody>
                        <a:bodyPr/>
                        <a:lstStyle/>
                        <a:p>
                          <a:pPr algn="ctr"/>
                          <a:r>
                            <a:rPr lang="en-US" dirty="0">
                              <a:latin typeface="Times New Roman" panose="02020603050405020304" pitchFamily="18" charset="0"/>
                              <a:cs typeface="Times New Roman" panose="02020603050405020304" pitchFamily="18" charset="0"/>
                            </a:rPr>
                            <a:t>Career Opportunity</a:t>
                          </a:r>
                        </a:p>
                      </a:txBody>
                      <a:tcPr anchor="ctr"/>
                    </a:tc>
                    <a:tc>
                      <a:txBody>
                        <a:bodyPr/>
                        <a:lstStyle/>
                        <a:p>
                          <a:pPr algn="ctr"/>
                          <a:r>
                            <a:rPr lang="en-US" dirty="0">
                              <a:latin typeface="Times New Roman" panose="02020603050405020304" pitchFamily="18" charset="0"/>
                              <a:cs typeface="Times New Roman" panose="02020603050405020304" pitchFamily="18" charset="0"/>
                            </a:rPr>
                            <a:t>-0.30</a:t>
                          </a:r>
                        </a:p>
                      </a:txBody>
                      <a:tcPr anchor="ctr"/>
                    </a:tc>
                    <a:tc>
                      <a:txBody>
                        <a:bodyPr/>
                        <a:lstStyle/>
                        <a:p>
                          <a:pPr algn="ctr"/>
                          <a:r>
                            <a:rPr lang="en-US" dirty="0">
                              <a:latin typeface="Times New Roman" panose="02020603050405020304" pitchFamily="18" charset="0"/>
                              <a:cs typeface="Times New Roman" panose="02020603050405020304" pitchFamily="18" charset="0"/>
                            </a:rPr>
                            <a:t>-0.29</a:t>
                          </a:r>
                        </a:p>
                      </a:txBody>
                      <a:tcPr anchor="ctr"/>
                    </a:tc>
                    <a:tc>
                      <a:txBody>
                        <a:bodyPr/>
                        <a:lstStyle/>
                        <a:p>
                          <a:pPr algn="ctr"/>
                          <a:r>
                            <a:rPr lang="en-US" dirty="0">
                              <a:latin typeface="Times New Roman" panose="02020603050405020304" pitchFamily="18" charset="0"/>
                              <a:cs typeface="Times New Roman" panose="02020603050405020304" pitchFamily="18" charset="0"/>
                            </a:rPr>
                            <a:t>&lt; .001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[-0.34, -0.24]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.565</a:t>
                          </a:r>
                        </a:p>
                      </a:txBody>
                      <a:tcPr anchor="ctr"/>
                    </a:tc>
                    <a:extLst>
                      <a:ext uri="{0D108BD9-81ED-4DB2-BD59-A6C34878D82A}">
                        <a16:rowId xmlns:a16="http://schemas.microsoft.com/office/drawing/2014/main" val="4254334580"/>
                      </a:ext>
                    </a:extLst>
                  </a:tr>
                  <a:tr h="370840">
                    <a:tc>
                      <a:txBody>
                        <a:bodyPr/>
                        <a:lstStyle/>
                        <a:p>
                          <a:endParaRPr lang="en-US">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latin typeface="Times New Roman" panose="02020603050405020304" pitchFamily="18" charset="0"/>
                            <a:cs typeface="Times New Roman" panose="02020603050405020304" pitchFamily="18" charset="0"/>
                          </a:endParaRPr>
                        </a:p>
                      </a:txBody>
                      <a:tcPr anchor="ctr"/>
                    </a:tc>
                    <a:tc>
                      <a:txBody>
                        <a:bodyPr/>
                        <a:lstStyle/>
                        <a:p>
                          <a:pPr algn="ctr"/>
                          <a:endParaRPr lang="en-US" dirty="0">
                            <a:latin typeface="Times New Roman" panose="02020603050405020304" pitchFamily="18" charset="0"/>
                            <a:cs typeface="Times New Roman" panose="02020603050405020304" pitchFamily="18" charset="0"/>
                          </a:endParaRPr>
                        </a:p>
                      </a:txBody>
                      <a:tcPr anchor="ctr"/>
                    </a:tc>
                    <a:tc>
                      <a:txBody>
                        <a:bodyPr/>
                        <a:lstStyle/>
                        <a:p>
                          <a:endParaRPr lang="en-US" dirty="0"/>
                        </a:p>
                      </a:txBody>
                      <a:tcPr anchor="ctr"/>
                    </a:tc>
                    <a:tc gridSpan="2">
                      <a:txBody>
                        <a:bodyPr/>
                        <a:lstStyle/>
                        <a:p>
                          <a:endParaRPr lang="en-US"/>
                        </a:p>
                      </a:txBody>
                      <a:tcPr anchor="ctr">
                        <a:blipFill>
                          <a:blip r:embed="rId2"/>
                          <a:stretch>
                            <a:fillRect l="-221004" t="-552459" r="-743" b="-24590"/>
                          </a:stretch>
                        </a:blipFill>
                      </a:tcPr>
                    </a:tc>
                    <a:tc hMerge="1">
                      <a:txBody>
                        <a:bodyPr/>
                        <a:lstStyle/>
                        <a:p>
                          <a:endParaRPr lang="en-US" dirty="0"/>
                        </a:p>
                      </a:txBody>
                      <a:tcPr/>
                    </a:tc>
                    <a:extLst>
                      <a:ext uri="{0D108BD9-81ED-4DB2-BD59-A6C34878D82A}">
                        <a16:rowId xmlns:a16="http://schemas.microsoft.com/office/drawing/2014/main" val="181783463"/>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390F51-CFFF-4A71-AF47-17DB4842D880}"/>
                  </a:ext>
                </a:extLst>
              </p:cNvPr>
              <p:cNvSpPr txBox="1"/>
              <p:nvPr/>
            </p:nvSpPr>
            <p:spPr>
              <a:xfrm>
                <a:off x="838199" y="4801136"/>
                <a:ext cx="10515599"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RRW = Rescaled Relative Weights;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𝑠𝑟</m:t>
                        </m:r>
                      </m:e>
                      <m:sup>
                        <m:r>
                          <a:rPr lang="en-US" b="0" i="1" smtClean="0">
                            <a:latin typeface="Cambria Math" panose="02040503050406030204" pitchFamily="18" charset="0"/>
                          </a:rPr>
                          <m:t>2</m:t>
                        </m:r>
                      </m:sup>
                    </m:sSup>
                  </m:oMath>
                </a14:m>
                <a:r>
                  <a:rPr lang="en-US" i="1" dirty="0">
                    <a:latin typeface="Times New Roman" panose="02020603050405020304" pitchFamily="18" charset="0"/>
                    <a:cs typeface="Times New Roman" panose="02020603050405020304" pitchFamily="18" charset="0"/>
                  </a:rPr>
                  <a:t>= squared semi-partial correlations</a:t>
                </a:r>
              </a:p>
            </p:txBody>
          </p:sp>
        </mc:Choice>
        <mc:Fallback xmlns="">
          <p:sp>
            <p:nvSpPr>
              <p:cNvPr id="4" name="TextBox 3">
                <a:extLst>
                  <a:ext uri="{FF2B5EF4-FFF2-40B4-BE49-F238E27FC236}">
                    <a16:creationId xmlns:a16="http://schemas.microsoft.com/office/drawing/2014/main" id="{70390F51-CFFF-4A71-AF47-17DB4842D880}"/>
                  </a:ext>
                </a:extLst>
              </p:cNvPr>
              <p:cNvSpPr txBox="1">
                <a:spLocks noRot="1" noChangeAspect="1" noMove="1" noResize="1" noEditPoints="1" noAdjustHandles="1" noChangeArrowheads="1" noChangeShapeType="1" noTextEdit="1"/>
              </p:cNvSpPr>
              <p:nvPr/>
            </p:nvSpPr>
            <p:spPr>
              <a:xfrm>
                <a:off x="838199" y="4801136"/>
                <a:ext cx="10515599" cy="369332"/>
              </a:xfrm>
              <a:prstGeom prst="rect">
                <a:avLst/>
              </a:prstGeom>
              <a:blipFill>
                <a:blip r:embed="rId3"/>
                <a:stretch>
                  <a:fillRect l="-46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92071595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2896BB-5566-4403-84AA-2FD10D962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 presentation</Template>
  <TotalTime>939</TotalTime>
  <Words>1978</Words>
  <Application>Microsoft Office PowerPoint</Application>
  <PresentationFormat>Widescreen</PresentationFormat>
  <Paragraphs>428</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Cambria Math</vt:lpstr>
      <vt:lpstr>Comic Sans MS</vt:lpstr>
      <vt:lpstr>Segoe Script</vt:lpstr>
      <vt:lpstr>The Hand Black</vt:lpstr>
      <vt:lpstr>The Serif Hand Black</vt:lpstr>
      <vt:lpstr>Times New Roman</vt:lpstr>
      <vt:lpstr>SketchyVTI</vt:lpstr>
      <vt:lpstr>Regression Using R </vt:lpstr>
      <vt:lpstr>Agenda</vt:lpstr>
      <vt:lpstr>Simple Regression in R</vt:lpstr>
      <vt:lpstr>Simple Regression: Turnover ~ Pay Satisfaction</vt:lpstr>
      <vt:lpstr>Interpretation: Turnover ~ Pay Satisfaction</vt:lpstr>
      <vt:lpstr>Fancy Write-Up: Turnover ~ Pay Satisfaction</vt:lpstr>
      <vt:lpstr>Diagnostics: Turnover ~ Pay Satisfaction</vt:lpstr>
      <vt:lpstr>Multiple Regression in R</vt:lpstr>
      <vt:lpstr>Multiple Reg: Turnover ~ Pay Satisfaction + Career Opportunity</vt:lpstr>
      <vt:lpstr>Interpretation (1): Turnover ~ Pay Satisfaction + Career Opportunity</vt:lpstr>
      <vt:lpstr>Interpretation (2): Turnover ~ Pay Satisfaction + Career Opportunity</vt:lpstr>
      <vt:lpstr>Nested (Hierarchical) Model Comparison</vt:lpstr>
      <vt:lpstr>Visualization: Turnover ~ Pay Satisfaction + Career Opps</vt:lpstr>
      <vt:lpstr>Diagnostics: Turnover ~ Pay Satisfaction + Career Opp</vt:lpstr>
      <vt:lpstr>Categorical Predictors in R</vt:lpstr>
      <vt:lpstr>PowerPoint Presentation</vt:lpstr>
      <vt:lpstr>Simple Reg: Turnover ~ Manager Status</vt:lpstr>
      <vt:lpstr>PowerPoint Presentation</vt:lpstr>
      <vt:lpstr>Multiple Reg: Turnover ~ Pay Satisfaction + Manager Status</vt:lpstr>
      <vt:lpstr>Interpretation (1): Turnover ~ Pay Satisfaction + Manager Status</vt:lpstr>
      <vt:lpstr>Interpretation (2): Turnover ~ Pay Satisfaction + Manager Status</vt:lpstr>
      <vt:lpstr>Diagnostics: Turnover ~ Pay Satisfaction + Manager Status</vt:lpstr>
      <vt:lpstr>Mean-Centering Predictors</vt:lpstr>
      <vt:lpstr>Mean_Centered: Turnover ~ Pay Satisfaction</vt:lpstr>
      <vt:lpstr>Mean-Centered: Turnover ~ Pay Satisfaction</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Using R</dc:title>
  <dc:creator>Goodwin, Gordon</dc:creator>
  <cp:lastModifiedBy>Goodwin, Gordon</cp:lastModifiedBy>
  <cp:revision>35</cp:revision>
  <dcterms:created xsi:type="dcterms:W3CDTF">2022-03-12T21:32:31Z</dcterms:created>
  <dcterms:modified xsi:type="dcterms:W3CDTF">2022-03-17T18:10:28Z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